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52" r:id="rId2"/>
    <p:sldId id="353" r:id="rId3"/>
    <p:sldId id="278" r:id="rId4"/>
    <p:sldId id="279" r:id="rId5"/>
    <p:sldId id="281" r:id="rId6"/>
    <p:sldId id="317" r:id="rId7"/>
    <p:sldId id="286" r:id="rId8"/>
    <p:sldId id="319" r:id="rId9"/>
    <p:sldId id="289" r:id="rId10"/>
    <p:sldId id="318" r:id="rId11"/>
    <p:sldId id="355" r:id="rId12"/>
    <p:sldId id="321" r:id="rId13"/>
    <p:sldId id="290" r:id="rId14"/>
    <p:sldId id="354" r:id="rId15"/>
    <p:sldId id="357" r:id="rId16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60" autoAdjust="0"/>
    <p:restoredTop sz="93241" autoAdjust="0"/>
  </p:normalViewPr>
  <p:slideViewPr>
    <p:cSldViewPr>
      <p:cViewPr varScale="1">
        <p:scale>
          <a:sx n="154" d="100"/>
          <a:sy n="154" d="100"/>
        </p:scale>
        <p:origin x="1926" y="14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334B4-43C6-47FF-AFC7-2EEDB0EE66F7}" type="datetimeFigureOut">
              <a:rPr lang="en-US" smtClean="0"/>
              <a:t>2019-06-25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7D3552-2F95-4E0E-B0B8-68822BB826A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437EE-D348-4D49-8D0B-E2A12F8E030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82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TODO: reference [New et al]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D3552-2F95-4E0E-B0B8-68822BB826A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3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D3552-2F95-4E0E-B0B8-68822BB826A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941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TODO: this repeats point 3 from previous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SAY </a:t>
            </a:r>
            <a:r>
              <a:rPr lang="en-US" baseline="0" dirty="0" smtClean="0"/>
              <a:t>(beginning): The goal for SECOMP is to achieve full abstraction at scale for realistic programming languages</a:t>
            </a:r>
          </a:p>
          <a:p>
            <a:r>
              <a:rPr lang="en-US" baseline="0" dirty="0" smtClean="0"/>
              <a:t>SAY (end): </a:t>
            </a:r>
            <a:r>
              <a:rPr lang="en-US" dirty="0" smtClean="0"/>
              <a:t>Pause at the end, the goal</a:t>
            </a:r>
            <a:r>
              <a:rPr lang="en-US" baseline="0" dirty="0" smtClean="0"/>
              <a:t> of this project is to build all of this.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B437EE-D348-4D49-8D0B-E2A12F8E03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0917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End: Such abstractions are crucial for making the effort required to reason about</a:t>
            </a:r>
            <a:r>
              <a:rPr lang="en-US" baseline="0" dirty="0" smtClean="0"/>
              <a:t> </a:t>
            </a:r>
            <a:r>
              <a:rPr lang="en-US" dirty="0" smtClean="0"/>
              <a:t>the correctness and security properties of realistic code tractable in practice.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D3552-2F95-4E0E-B0B8-68822BB826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35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End: compromised (or malicious) application</a:t>
            </a:r>
            <a:r>
              <a:rPr lang="en-US" baseline="0" dirty="0" smtClean="0"/>
              <a:t> </a:t>
            </a:r>
            <a:r>
              <a:rPr lang="en-US" dirty="0" smtClean="0"/>
              <a:t>linking in </a:t>
            </a:r>
            <a:r>
              <a:rPr lang="en-US" dirty="0" err="1" smtClean="0"/>
              <a:t>miTLS</a:t>
            </a:r>
            <a:r>
              <a:rPr lang="en-US" dirty="0" smtClean="0"/>
              <a:t> can easily read and write </a:t>
            </a:r>
            <a:r>
              <a:rPr lang="en-US" dirty="0" err="1" smtClean="0"/>
              <a:t>miTLS’s</a:t>
            </a:r>
            <a:r>
              <a:rPr lang="en-US" dirty="0" smtClean="0"/>
              <a:t> data and code,</a:t>
            </a:r>
            <a:r>
              <a:rPr lang="en-US" baseline="0" dirty="0" smtClean="0"/>
              <a:t> </a:t>
            </a:r>
            <a:r>
              <a:rPr lang="en-US" dirty="0" smtClean="0"/>
              <a:t>jump to arbitrary instructions, smash the stack, ...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D3552-2F95-4E0E-B0B8-68822BB826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32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D3552-2F95-4E0E-B0B8-68822BB826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26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dirty="0" smtClean="0"/>
              <a:t>End: if source program </a:t>
            </a:r>
            <a:r>
              <a:rPr lang="en-US" sz="2400" b="0" dirty="0" smtClean="0">
                <a:solidFill>
                  <a:srgbClr val="7030A0"/>
                </a:solidFill>
              </a:rPr>
              <a:t>is secure</a:t>
            </a:r>
            <a:r>
              <a:rPr lang="en-US" sz="2400" b="0" dirty="0" smtClean="0"/>
              <a:t> against all </a:t>
            </a:r>
            <a:r>
              <a:rPr lang="en-US" sz="2400" b="0" dirty="0" smtClean="0">
                <a:solidFill>
                  <a:schemeClr val="tx2"/>
                </a:solidFill>
              </a:rPr>
              <a:t>source</a:t>
            </a:r>
            <a:r>
              <a:rPr lang="en-US" sz="2400" b="0" dirty="0" smtClean="0"/>
              <a:t> contexts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dirty="0" smtClean="0"/>
              <a:t>- then compiled program </a:t>
            </a:r>
            <a:r>
              <a:rPr lang="en-US" sz="2400" b="0" dirty="0" smtClean="0">
                <a:solidFill>
                  <a:srgbClr val="7030A0"/>
                </a:solidFill>
              </a:rPr>
              <a:t>is secure</a:t>
            </a:r>
            <a:r>
              <a:rPr lang="en-US" sz="2400" b="0" dirty="0" smtClean="0"/>
              <a:t> against all </a:t>
            </a:r>
            <a:r>
              <a:rPr lang="en-US" sz="2400" b="0" dirty="0" smtClean="0">
                <a:solidFill>
                  <a:srgbClr val="C00000"/>
                </a:solidFill>
              </a:rPr>
              <a:t>target</a:t>
            </a:r>
            <a:r>
              <a:rPr lang="en-US" sz="2400" b="0" dirty="0" smtClean="0"/>
              <a:t> contexts</a:t>
            </a:r>
            <a:endParaRPr lang="en-US" sz="2400" b="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dirty="0" smtClean="0"/>
              <a:t>- but what should "</a:t>
            </a:r>
            <a:r>
              <a:rPr lang="en-US" sz="2400" b="0" dirty="0" smtClean="0">
                <a:solidFill>
                  <a:srgbClr val="7030A0"/>
                </a:solidFill>
              </a:rPr>
              <a:t>is secure</a:t>
            </a:r>
            <a:r>
              <a:rPr lang="en-US" sz="2400" b="0" dirty="0" smtClean="0"/>
              <a:t>" mean?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1BA7C-E18C-4E39-B627-3465A8166F2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82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D3552-2F95-4E0E-B0B8-68822BB826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383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D3552-2F95-4E0E-B0B8-68822BB826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58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</a:t>
            </a:r>
            <a:r>
              <a:rPr lang="en-US" dirty="0" smtClean="0"/>
              <a:t>back-translating trace vs execution ... intuition vs. precision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D3552-2F95-4E0E-B0B8-68822BB826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18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D3552-2F95-4E0E-B0B8-68822BB826A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46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9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9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8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8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97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37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77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16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BA48-8FCA-4816-BA4B-4AC92E0BA23F}" type="datetime1">
              <a:rPr lang="en-US" smtClean="0"/>
              <a:t>2019-06-25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BA9C-1FBB-4D46-B089-AB487B5827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EFBC-B4BF-4BF2-B652-A2AD9A9C3DC5}" type="datetime1">
              <a:rPr lang="en-US" smtClean="0"/>
              <a:t>2019-06-25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BA9C-1FBB-4D46-B089-AB487B5827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A8CD2-7340-4078-BFDC-F04999095519}" type="datetime1">
              <a:rPr lang="en-US" smtClean="0"/>
              <a:t>2019-06-25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BA9C-1FBB-4D46-B089-AB487B5827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0A9CE-36F5-494F-ADD7-CC1999911EC7}" type="datetime1">
              <a:rPr lang="en-US" smtClean="0"/>
              <a:t>2019-06-25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BA9C-1FBB-4D46-B089-AB487B5827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846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923">
                <a:solidFill>
                  <a:schemeClr val="tx1">
                    <a:tint val="75000"/>
                  </a:schemeClr>
                </a:solidFill>
              </a:defRPr>
            </a:lvl1pPr>
            <a:lvl2pPr marL="439598" indent="0">
              <a:buNone/>
              <a:defRPr sz="1731">
                <a:solidFill>
                  <a:schemeClr val="tx1">
                    <a:tint val="75000"/>
                  </a:schemeClr>
                </a:solidFill>
              </a:defRPr>
            </a:lvl2pPr>
            <a:lvl3pPr marL="879196" indent="0">
              <a:buNone/>
              <a:defRPr sz="1538">
                <a:solidFill>
                  <a:schemeClr val="tx1">
                    <a:tint val="75000"/>
                  </a:schemeClr>
                </a:solidFill>
              </a:defRPr>
            </a:lvl3pPr>
            <a:lvl4pPr marL="1318793" indent="0">
              <a:buNone/>
              <a:defRPr sz="1346">
                <a:solidFill>
                  <a:schemeClr val="tx1">
                    <a:tint val="75000"/>
                  </a:schemeClr>
                </a:solidFill>
              </a:defRPr>
            </a:lvl4pPr>
            <a:lvl5pPr marL="1758391" indent="0">
              <a:buNone/>
              <a:defRPr sz="1346">
                <a:solidFill>
                  <a:schemeClr val="tx1">
                    <a:tint val="75000"/>
                  </a:schemeClr>
                </a:solidFill>
              </a:defRPr>
            </a:lvl5pPr>
            <a:lvl6pPr marL="2197989" indent="0">
              <a:buNone/>
              <a:defRPr sz="1346">
                <a:solidFill>
                  <a:schemeClr val="tx1">
                    <a:tint val="75000"/>
                  </a:schemeClr>
                </a:solidFill>
              </a:defRPr>
            </a:lvl6pPr>
            <a:lvl7pPr marL="2637587" indent="0">
              <a:buNone/>
              <a:defRPr sz="1346">
                <a:solidFill>
                  <a:schemeClr val="tx1">
                    <a:tint val="75000"/>
                  </a:schemeClr>
                </a:solidFill>
              </a:defRPr>
            </a:lvl7pPr>
            <a:lvl8pPr marL="3077185" indent="0">
              <a:buNone/>
              <a:defRPr sz="1346">
                <a:solidFill>
                  <a:schemeClr val="tx1">
                    <a:tint val="75000"/>
                  </a:schemeClr>
                </a:solidFill>
              </a:defRPr>
            </a:lvl8pPr>
            <a:lvl9pPr marL="3516782" indent="0">
              <a:buNone/>
              <a:defRPr sz="134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C552D-D2BC-48F0-B6D6-589D1154DFB7}" type="datetime1">
              <a:rPr lang="en-US" smtClean="0"/>
              <a:t>2019-06-25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BA9C-1FBB-4D46-B089-AB487B5827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692"/>
            </a:lvl1pPr>
            <a:lvl2pPr>
              <a:defRPr sz="2308"/>
            </a:lvl2pPr>
            <a:lvl3pPr>
              <a:defRPr sz="1923"/>
            </a:lvl3pPr>
            <a:lvl4pPr>
              <a:defRPr sz="1731"/>
            </a:lvl4pPr>
            <a:lvl5pPr>
              <a:defRPr sz="1731"/>
            </a:lvl5pPr>
            <a:lvl6pPr>
              <a:defRPr sz="1731"/>
            </a:lvl6pPr>
            <a:lvl7pPr>
              <a:defRPr sz="1731"/>
            </a:lvl7pPr>
            <a:lvl8pPr>
              <a:defRPr sz="1731"/>
            </a:lvl8pPr>
            <a:lvl9pPr>
              <a:defRPr sz="173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692"/>
            </a:lvl1pPr>
            <a:lvl2pPr>
              <a:defRPr sz="2308"/>
            </a:lvl2pPr>
            <a:lvl3pPr>
              <a:defRPr sz="1923"/>
            </a:lvl3pPr>
            <a:lvl4pPr>
              <a:defRPr sz="1731"/>
            </a:lvl4pPr>
            <a:lvl5pPr>
              <a:defRPr sz="1731"/>
            </a:lvl5pPr>
            <a:lvl6pPr>
              <a:defRPr sz="1731"/>
            </a:lvl6pPr>
            <a:lvl7pPr>
              <a:defRPr sz="1731"/>
            </a:lvl7pPr>
            <a:lvl8pPr>
              <a:defRPr sz="1731"/>
            </a:lvl8pPr>
            <a:lvl9pPr>
              <a:defRPr sz="173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771C-1C7F-428D-9721-EFE7B5B138D9}" type="datetime1">
              <a:rPr lang="en-US" smtClean="0"/>
              <a:t>2019-06-25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BA9C-1FBB-4D46-B089-AB487B5827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0"/>
            <a:ext cx="4040188" cy="533135"/>
          </a:xfrm>
        </p:spPr>
        <p:txBody>
          <a:bodyPr anchor="b"/>
          <a:lstStyle>
            <a:lvl1pPr marL="0" indent="0">
              <a:buNone/>
              <a:defRPr sz="2308" b="1"/>
            </a:lvl1pPr>
            <a:lvl2pPr marL="439598" indent="0">
              <a:buNone/>
              <a:defRPr sz="1923" b="1"/>
            </a:lvl2pPr>
            <a:lvl3pPr marL="879196" indent="0">
              <a:buNone/>
              <a:defRPr sz="1731" b="1"/>
            </a:lvl3pPr>
            <a:lvl4pPr marL="1318793" indent="0">
              <a:buNone/>
              <a:defRPr sz="1538" b="1"/>
            </a:lvl4pPr>
            <a:lvl5pPr marL="1758391" indent="0">
              <a:buNone/>
              <a:defRPr sz="1538" b="1"/>
            </a:lvl5pPr>
            <a:lvl6pPr marL="2197989" indent="0">
              <a:buNone/>
              <a:defRPr sz="1538" b="1"/>
            </a:lvl6pPr>
            <a:lvl7pPr marL="2637587" indent="0">
              <a:buNone/>
              <a:defRPr sz="1538" b="1"/>
            </a:lvl7pPr>
            <a:lvl8pPr marL="3077185" indent="0">
              <a:buNone/>
              <a:defRPr sz="1538" b="1"/>
            </a:lvl8pPr>
            <a:lvl9pPr marL="3516782" indent="0">
              <a:buNone/>
              <a:defRPr sz="153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5"/>
            <a:ext cx="4040188" cy="3292740"/>
          </a:xfrm>
        </p:spPr>
        <p:txBody>
          <a:bodyPr/>
          <a:lstStyle>
            <a:lvl1pPr>
              <a:defRPr sz="2308"/>
            </a:lvl1pPr>
            <a:lvl2pPr>
              <a:defRPr sz="1923"/>
            </a:lvl2pPr>
            <a:lvl3pPr>
              <a:defRPr sz="1731"/>
            </a:lvl3pPr>
            <a:lvl4pPr>
              <a:defRPr sz="1538"/>
            </a:lvl4pPr>
            <a:lvl5pPr>
              <a:defRPr sz="1538"/>
            </a:lvl5pPr>
            <a:lvl6pPr>
              <a:defRPr sz="1538"/>
            </a:lvl6pPr>
            <a:lvl7pPr>
              <a:defRPr sz="1538"/>
            </a:lvl7pPr>
            <a:lvl8pPr>
              <a:defRPr sz="1538"/>
            </a:lvl8pPr>
            <a:lvl9pPr>
              <a:defRPr sz="153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0"/>
            <a:ext cx="4041775" cy="533135"/>
          </a:xfrm>
        </p:spPr>
        <p:txBody>
          <a:bodyPr anchor="b"/>
          <a:lstStyle>
            <a:lvl1pPr marL="0" indent="0">
              <a:buNone/>
              <a:defRPr sz="2308" b="1"/>
            </a:lvl1pPr>
            <a:lvl2pPr marL="439598" indent="0">
              <a:buNone/>
              <a:defRPr sz="1923" b="1"/>
            </a:lvl2pPr>
            <a:lvl3pPr marL="879196" indent="0">
              <a:buNone/>
              <a:defRPr sz="1731" b="1"/>
            </a:lvl3pPr>
            <a:lvl4pPr marL="1318793" indent="0">
              <a:buNone/>
              <a:defRPr sz="1538" b="1"/>
            </a:lvl4pPr>
            <a:lvl5pPr marL="1758391" indent="0">
              <a:buNone/>
              <a:defRPr sz="1538" b="1"/>
            </a:lvl5pPr>
            <a:lvl6pPr marL="2197989" indent="0">
              <a:buNone/>
              <a:defRPr sz="1538" b="1"/>
            </a:lvl6pPr>
            <a:lvl7pPr marL="2637587" indent="0">
              <a:buNone/>
              <a:defRPr sz="1538" b="1"/>
            </a:lvl7pPr>
            <a:lvl8pPr marL="3077185" indent="0">
              <a:buNone/>
              <a:defRPr sz="1538" b="1"/>
            </a:lvl8pPr>
            <a:lvl9pPr marL="3516782" indent="0">
              <a:buNone/>
              <a:defRPr sz="153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5"/>
            <a:ext cx="4041775" cy="3292740"/>
          </a:xfrm>
        </p:spPr>
        <p:txBody>
          <a:bodyPr/>
          <a:lstStyle>
            <a:lvl1pPr>
              <a:defRPr sz="2308"/>
            </a:lvl1pPr>
            <a:lvl2pPr>
              <a:defRPr sz="1923"/>
            </a:lvl2pPr>
            <a:lvl3pPr>
              <a:defRPr sz="1731"/>
            </a:lvl3pPr>
            <a:lvl4pPr>
              <a:defRPr sz="1538"/>
            </a:lvl4pPr>
            <a:lvl5pPr>
              <a:defRPr sz="1538"/>
            </a:lvl5pPr>
            <a:lvl6pPr>
              <a:defRPr sz="1538"/>
            </a:lvl6pPr>
            <a:lvl7pPr>
              <a:defRPr sz="1538"/>
            </a:lvl7pPr>
            <a:lvl8pPr>
              <a:defRPr sz="1538"/>
            </a:lvl8pPr>
            <a:lvl9pPr>
              <a:defRPr sz="153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0455-AF1C-4DD6-A072-EA6376DA249F}" type="datetime1">
              <a:rPr lang="en-US" smtClean="0"/>
              <a:t>2019-06-25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BA9C-1FBB-4D46-B089-AB487B5827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7C9FE-8022-4985-B7E2-090B572087DA}" type="datetime1">
              <a:rPr lang="en-US" smtClean="0"/>
              <a:t>2019-06-25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BA9C-1FBB-4D46-B089-AB487B5827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E4E9-4F3E-4D05-994D-EF2C814F7272}" type="datetime1">
              <a:rPr lang="en-US" smtClean="0"/>
              <a:t>2019-06-25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BA9C-1FBB-4D46-B089-AB487B5827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5"/>
          </a:xfrm>
        </p:spPr>
        <p:txBody>
          <a:bodyPr anchor="b"/>
          <a:lstStyle>
            <a:lvl1pPr algn="l">
              <a:defRPr sz="192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077"/>
            </a:lvl1pPr>
            <a:lvl2pPr>
              <a:defRPr sz="2692"/>
            </a:lvl2pPr>
            <a:lvl3pPr>
              <a:defRPr sz="2308"/>
            </a:lvl3pPr>
            <a:lvl4pPr>
              <a:defRPr sz="1923"/>
            </a:lvl4pPr>
            <a:lvl5pPr>
              <a:defRPr sz="1923"/>
            </a:lvl5pPr>
            <a:lvl6pPr>
              <a:defRPr sz="1923"/>
            </a:lvl6pPr>
            <a:lvl7pPr>
              <a:defRPr sz="1923"/>
            </a:lvl7pPr>
            <a:lvl8pPr>
              <a:defRPr sz="1923"/>
            </a:lvl8pPr>
            <a:lvl9pPr>
              <a:defRPr sz="192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7"/>
            <a:ext cx="3008313" cy="3909219"/>
          </a:xfrm>
        </p:spPr>
        <p:txBody>
          <a:bodyPr/>
          <a:lstStyle>
            <a:lvl1pPr marL="0" indent="0">
              <a:buNone/>
              <a:defRPr sz="1346"/>
            </a:lvl1pPr>
            <a:lvl2pPr marL="439598" indent="0">
              <a:buNone/>
              <a:defRPr sz="1154"/>
            </a:lvl2pPr>
            <a:lvl3pPr marL="879196" indent="0">
              <a:buNone/>
              <a:defRPr sz="962"/>
            </a:lvl3pPr>
            <a:lvl4pPr marL="1318793" indent="0">
              <a:buNone/>
              <a:defRPr sz="865"/>
            </a:lvl4pPr>
            <a:lvl5pPr marL="1758391" indent="0">
              <a:buNone/>
              <a:defRPr sz="865"/>
            </a:lvl5pPr>
            <a:lvl6pPr marL="2197989" indent="0">
              <a:buNone/>
              <a:defRPr sz="865"/>
            </a:lvl6pPr>
            <a:lvl7pPr marL="2637587" indent="0">
              <a:buNone/>
              <a:defRPr sz="865"/>
            </a:lvl7pPr>
            <a:lvl8pPr marL="3077185" indent="0">
              <a:buNone/>
              <a:defRPr sz="865"/>
            </a:lvl8pPr>
            <a:lvl9pPr marL="3516782" indent="0">
              <a:buNone/>
              <a:defRPr sz="86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916F-1F40-45FE-8912-DBAFDF466C24}" type="datetime1">
              <a:rPr lang="en-US" smtClean="0"/>
              <a:t>2019-06-25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BA9C-1FBB-4D46-B089-AB487B5827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92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077"/>
            </a:lvl1pPr>
            <a:lvl2pPr marL="439598" indent="0">
              <a:buNone/>
              <a:defRPr sz="2692"/>
            </a:lvl2pPr>
            <a:lvl3pPr marL="879196" indent="0">
              <a:buNone/>
              <a:defRPr sz="2308"/>
            </a:lvl3pPr>
            <a:lvl4pPr marL="1318793" indent="0">
              <a:buNone/>
              <a:defRPr sz="1923"/>
            </a:lvl4pPr>
            <a:lvl5pPr marL="1758391" indent="0">
              <a:buNone/>
              <a:defRPr sz="1923"/>
            </a:lvl5pPr>
            <a:lvl6pPr marL="2197989" indent="0">
              <a:buNone/>
              <a:defRPr sz="1923"/>
            </a:lvl6pPr>
            <a:lvl7pPr marL="2637587" indent="0">
              <a:buNone/>
              <a:defRPr sz="1923"/>
            </a:lvl7pPr>
            <a:lvl8pPr marL="3077185" indent="0">
              <a:buNone/>
              <a:defRPr sz="1923"/>
            </a:lvl8pPr>
            <a:lvl9pPr marL="3516782" indent="0">
              <a:buNone/>
              <a:defRPr sz="192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346"/>
            </a:lvl1pPr>
            <a:lvl2pPr marL="439598" indent="0">
              <a:buNone/>
              <a:defRPr sz="1154"/>
            </a:lvl2pPr>
            <a:lvl3pPr marL="879196" indent="0">
              <a:buNone/>
              <a:defRPr sz="962"/>
            </a:lvl3pPr>
            <a:lvl4pPr marL="1318793" indent="0">
              <a:buNone/>
              <a:defRPr sz="865"/>
            </a:lvl4pPr>
            <a:lvl5pPr marL="1758391" indent="0">
              <a:buNone/>
              <a:defRPr sz="865"/>
            </a:lvl5pPr>
            <a:lvl6pPr marL="2197989" indent="0">
              <a:buNone/>
              <a:defRPr sz="865"/>
            </a:lvl6pPr>
            <a:lvl7pPr marL="2637587" indent="0">
              <a:buNone/>
              <a:defRPr sz="865"/>
            </a:lvl7pPr>
            <a:lvl8pPr marL="3077185" indent="0">
              <a:buNone/>
              <a:defRPr sz="865"/>
            </a:lvl8pPr>
            <a:lvl9pPr marL="3516782" indent="0">
              <a:buNone/>
              <a:defRPr sz="86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C6E3-5FF8-4C8F-982B-F09819B2AEE6}" type="datetime1">
              <a:rPr lang="en-US" smtClean="0"/>
              <a:t>2019-06-25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BA9C-1FBB-4D46-B089-AB487B5827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45C4F-E9E8-4766-AF7F-30958641368D}" type="datetime1">
              <a:rPr lang="en-US" smtClean="0"/>
              <a:t>2019-06-25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3BA9C-1FBB-4D46-B089-AB487B58273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879196" rtl="0" eaLnBrk="1" latinLnBrk="0" hangingPunct="1">
        <a:spcBef>
          <a:spcPct val="0"/>
        </a:spcBef>
        <a:buNone/>
        <a:defRPr sz="423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9698" indent="-329698" algn="l" defTabSz="879196" rtl="0" eaLnBrk="1" latinLnBrk="0" hangingPunct="1">
        <a:spcBef>
          <a:spcPct val="20000"/>
        </a:spcBef>
        <a:buFont typeface="Arial" pitchFamily="34" charset="0"/>
        <a:buChar char="•"/>
        <a:defRPr sz="3077" kern="1200">
          <a:solidFill>
            <a:schemeClr val="tx1"/>
          </a:solidFill>
          <a:latin typeface="+mn-lt"/>
          <a:ea typeface="+mn-ea"/>
          <a:cs typeface="+mn-cs"/>
        </a:defRPr>
      </a:lvl1pPr>
      <a:lvl2pPr marL="714346" indent="-274749" algn="l" defTabSz="879196" rtl="0" eaLnBrk="1" latinLnBrk="0" hangingPunct="1">
        <a:spcBef>
          <a:spcPct val="20000"/>
        </a:spcBef>
        <a:buFont typeface="Arial" pitchFamily="34" charset="0"/>
        <a:buChar char="–"/>
        <a:defRPr sz="2692" kern="1200">
          <a:solidFill>
            <a:schemeClr val="tx1"/>
          </a:solidFill>
          <a:latin typeface="+mn-lt"/>
          <a:ea typeface="+mn-ea"/>
          <a:cs typeface="+mn-cs"/>
        </a:defRPr>
      </a:lvl2pPr>
      <a:lvl3pPr marL="1098995" indent="-219799" algn="l" defTabSz="879196" rtl="0" eaLnBrk="1" latinLnBrk="0" hangingPunct="1">
        <a:spcBef>
          <a:spcPct val="20000"/>
        </a:spcBef>
        <a:buFont typeface="Arial" pitchFamily="34" charset="0"/>
        <a:buChar char="•"/>
        <a:defRPr sz="2308" kern="1200">
          <a:solidFill>
            <a:schemeClr val="tx1"/>
          </a:solidFill>
          <a:latin typeface="+mn-lt"/>
          <a:ea typeface="+mn-ea"/>
          <a:cs typeface="+mn-cs"/>
        </a:defRPr>
      </a:lvl3pPr>
      <a:lvl4pPr marL="1538592" indent="-219799" algn="l" defTabSz="879196" rtl="0" eaLnBrk="1" latinLnBrk="0" hangingPunct="1">
        <a:spcBef>
          <a:spcPct val="20000"/>
        </a:spcBef>
        <a:buFont typeface="Arial" pitchFamily="34" charset="0"/>
        <a:buChar char="–"/>
        <a:defRPr sz="1923" kern="1200">
          <a:solidFill>
            <a:schemeClr val="tx1"/>
          </a:solidFill>
          <a:latin typeface="+mn-lt"/>
          <a:ea typeface="+mn-ea"/>
          <a:cs typeface="+mn-cs"/>
        </a:defRPr>
      </a:lvl4pPr>
      <a:lvl5pPr marL="1978190" indent="-219799" algn="l" defTabSz="879196" rtl="0" eaLnBrk="1" latinLnBrk="0" hangingPunct="1">
        <a:spcBef>
          <a:spcPct val="20000"/>
        </a:spcBef>
        <a:buFont typeface="Arial" pitchFamily="34" charset="0"/>
        <a:buChar char="»"/>
        <a:defRPr sz="1923" kern="1200">
          <a:solidFill>
            <a:schemeClr val="tx1"/>
          </a:solidFill>
          <a:latin typeface="+mn-lt"/>
          <a:ea typeface="+mn-ea"/>
          <a:cs typeface="+mn-cs"/>
        </a:defRPr>
      </a:lvl5pPr>
      <a:lvl6pPr marL="2417788" indent="-219799" algn="l" defTabSz="879196" rtl="0" eaLnBrk="1" latinLnBrk="0" hangingPunct="1">
        <a:spcBef>
          <a:spcPct val="20000"/>
        </a:spcBef>
        <a:buFont typeface="Arial" pitchFamily="34" charset="0"/>
        <a:buChar char="•"/>
        <a:defRPr sz="1923" kern="1200">
          <a:solidFill>
            <a:schemeClr val="tx1"/>
          </a:solidFill>
          <a:latin typeface="+mn-lt"/>
          <a:ea typeface="+mn-ea"/>
          <a:cs typeface="+mn-cs"/>
        </a:defRPr>
      </a:lvl6pPr>
      <a:lvl7pPr marL="2857386" indent="-219799" algn="l" defTabSz="879196" rtl="0" eaLnBrk="1" latinLnBrk="0" hangingPunct="1">
        <a:spcBef>
          <a:spcPct val="20000"/>
        </a:spcBef>
        <a:buFont typeface="Arial" pitchFamily="34" charset="0"/>
        <a:buChar char="•"/>
        <a:defRPr sz="1923" kern="1200">
          <a:solidFill>
            <a:schemeClr val="tx1"/>
          </a:solidFill>
          <a:latin typeface="+mn-lt"/>
          <a:ea typeface="+mn-ea"/>
          <a:cs typeface="+mn-cs"/>
        </a:defRPr>
      </a:lvl7pPr>
      <a:lvl8pPr marL="3296984" indent="-219799" algn="l" defTabSz="879196" rtl="0" eaLnBrk="1" latinLnBrk="0" hangingPunct="1">
        <a:spcBef>
          <a:spcPct val="20000"/>
        </a:spcBef>
        <a:buFont typeface="Arial" pitchFamily="34" charset="0"/>
        <a:buChar char="•"/>
        <a:defRPr sz="1923" kern="1200">
          <a:solidFill>
            <a:schemeClr val="tx1"/>
          </a:solidFill>
          <a:latin typeface="+mn-lt"/>
          <a:ea typeface="+mn-ea"/>
          <a:cs typeface="+mn-cs"/>
        </a:defRPr>
      </a:lvl8pPr>
      <a:lvl9pPr marL="3736581" indent="-219799" algn="l" defTabSz="879196" rtl="0" eaLnBrk="1" latinLnBrk="0" hangingPunct="1">
        <a:spcBef>
          <a:spcPct val="20000"/>
        </a:spcBef>
        <a:buFont typeface="Arial" pitchFamily="34" charset="0"/>
        <a:buChar char="•"/>
        <a:defRPr sz="19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9196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1pPr>
      <a:lvl2pPr marL="439598" algn="l" defTabSz="879196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2pPr>
      <a:lvl3pPr marL="879196" algn="l" defTabSz="879196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3pPr>
      <a:lvl4pPr marL="1318793" algn="l" defTabSz="879196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4pPr>
      <a:lvl5pPr marL="1758391" algn="l" defTabSz="879196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5pPr>
      <a:lvl6pPr marL="2197989" algn="l" defTabSz="879196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6pPr>
      <a:lvl7pPr marL="2637587" algn="l" defTabSz="879196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7pPr>
      <a:lvl8pPr marL="3077185" algn="l" defTabSz="879196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8pPr>
      <a:lvl9pPr marL="3516782" algn="l" defTabSz="879196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secure-compilation/exploring-robust-property-preservation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secure-compilation/exploring-robust-property-preserva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2096" y="800100"/>
            <a:ext cx="7839808" cy="141348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4400" b="1" dirty="0" smtClean="0">
                <a:solidFill>
                  <a:srgbClr val="C00000"/>
                </a:solidFill>
              </a:rPr>
              <a:t>Journey </a:t>
            </a:r>
            <a:r>
              <a:rPr lang="en-US" sz="4400" b="1" dirty="0">
                <a:solidFill>
                  <a:srgbClr val="C00000"/>
                </a:solidFill>
              </a:rPr>
              <a:t>Beyond Full </a:t>
            </a:r>
            <a:r>
              <a:rPr lang="en-US" sz="4400" b="1" dirty="0" smtClean="0">
                <a:solidFill>
                  <a:srgbClr val="C00000"/>
                </a:solidFill>
              </a:rPr>
              <a:t>Abstraction:</a:t>
            </a:r>
            <a:r>
              <a:rPr lang="en-US" sz="4800" b="1" dirty="0" smtClean="0">
                <a:solidFill>
                  <a:srgbClr val="C00000"/>
                </a:solidFill>
              </a:rPr>
              <a:t/>
            </a:r>
            <a:br>
              <a:rPr lang="en-US" sz="4800" b="1" dirty="0" smtClean="0">
                <a:solidFill>
                  <a:srgbClr val="C00000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</a:rPr>
              <a:t>Exploring </a:t>
            </a:r>
            <a:r>
              <a:rPr lang="en-US" sz="3600" b="1" dirty="0">
                <a:solidFill>
                  <a:schemeClr val="tx2"/>
                </a:solidFill>
              </a:rPr>
              <a:t>Robust Property Preservation for Secure Compilation</a:t>
            </a:r>
            <a:endParaRPr lang="en-US" sz="4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65" y="3435940"/>
            <a:ext cx="678014" cy="733201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17777" y="4173843"/>
            <a:ext cx="8531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b="1" dirty="0"/>
              <a:t>Carmine</a:t>
            </a:r>
          </a:p>
          <a:p>
            <a:pPr algn="ctr"/>
            <a:r>
              <a:rPr lang="en-US" sz="1500" b="1" dirty="0"/>
              <a:t>Abate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400" y="3435940"/>
            <a:ext cx="734459" cy="73152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7" r="8963"/>
          <a:stretch/>
        </p:blipFill>
        <p:spPr>
          <a:xfrm>
            <a:off x="7635240" y="3435940"/>
            <a:ext cx="733192" cy="73152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3378702" y="4173843"/>
            <a:ext cx="7889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b="1" dirty="0"/>
              <a:t>Deepak</a:t>
            </a:r>
          </a:p>
          <a:p>
            <a:pPr algn="ctr"/>
            <a:r>
              <a:rPr lang="en-US" sz="1500" b="1" dirty="0"/>
              <a:t>Garg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18046" y="4173843"/>
            <a:ext cx="9966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tx2"/>
                </a:solidFill>
              </a:rPr>
              <a:t>Marco</a:t>
            </a:r>
          </a:p>
          <a:p>
            <a:pPr algn="ctr"/>
            <a:r>
              <a:rPr lang="en-US" sz="1500" b="1" dirty="0">
                <a:solidFill>
                  <a:schemeClr val="tx2"/>
                </a:solidFill>
              </a:rPr>
              <a:t>Patrignani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93"/>
          <a:stretch/>
        </p:blipFill>
        <p:spPr>
          <a:xfrm flipH="1">
            <a:off x="4818639" y="3435940"/>
            <a:ext cx="731520" cy="731520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4810578" y="4173843"/>
            <a:ext cx="73565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b="1" dirty="0">
                <a:solidFill>
                  <a:srgbClr val="C00000"/>
                </a:solidFill>
              </a:rPr>
              <a:t>C</a:t>
            </a:r>
            <a:r>
              <a:rPr lang="ro-RO" sz="1500" b="1" dirty="0">
                <a:solidFill>
                  <a:srgbClr val="C00000"/>
                </a:solidFill>
              </a:rPr>
              <a:t>ătălin</a:t>
            </a:r>
            <a:endParaRPr lang="en-US" sz="1500" dirty="0">
              <a:solidFill>
                <a:srgbClr val="C00000"/>
              </a:solidFill>
            </a:endParaRPr>
          </a:p>
          <a:p>
            <a:pPr algn="ctr"/>
            <a:r>
              <a:rPr lang="en-US" sz="1500" b="1" dirty="0">
                <a:solidFill>
                  <a:srgbClr val="C00000"/>
                </a:solidFill>
              </a:rPr>
              <a:t>Hrițcu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82467" y="4173843"/>
            <a:ext cx="84189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b="1" dirty="0" err="1" smtClean="0"/>
              <a:t>Jérémy</a:t>
            </a:r>
            <a:r>
              <a:rPr lang="en-US" sz="1500" b="1" dirty="0" smtClean="0"/>
              <a:t/>
            </a:r>
            <a:br>
              <a:rPr lang="en-US" sz="1500" b="1" dirty="0" smtClean="0"/>
            </a:br>
            <a:r>
              <a:rPr lang="en-US" sz="1500" b="1" dirty="0" err="1" smtClean="0"/>
              <a:t>Thibault</a:t>
            </a:r>
            <a:endParaRPr lang="en-US" sz="1500" b="1" dirty="0"/>
          </a:p>
        </p:txBody>
      </p:sp>
      <p:sp>
        <p:nvSpPr>
          <p:cNvPr id="19" name="Rectangle 18"/>
          <p:cNvSpPr/>
          <p:nvPr/>
        </p:nvSpPr>
        <p:spPr>
          <a:xfrm>
            <a:off x="3323608" y="4678125"/>
            <a:ext cx="90204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MPI-SWS</a:t>
            </a:r>
            <a:endParaRPr lang="en-US" sz="1500" dirty="0"/>
          </a:p>
        </p:txBody>
      </p:sp>
      <p:sp>
        <p:nvSpPr>
          <p:cNvPr id="20" name="Rectangle 19"/>
          <p:cNvSpPr/>
          <p:nvPr/>
        </p:nvSpPr>
        <p:spPr>
          <a:xfrm>
            <a:off x="7594246" y="4678125"/>
            <a:ext cx="84773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Stanford</a:t>
            </a:r>
            <a:endParaRPr lang="en-US" sz="1500" dirty="0"/>
          </a:p>
          <a:p>
            <a:pPr algn="ctr"/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</a:rPr>
              <a:t>&amp; CISPA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64873" y="4678125"/>
            <a:ext cx="95481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</a:rPr>
              <a:t>Inria Paris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66929" y="4678125"/>
            <a:ext cx="95481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</a:rPr>
              <a:t>Inria Paris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699876" y="4678125"/>
            <a:ext cx="95481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</a:rPr>
              <a:t>Inria Paris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785587"/>
            <a:ext cx="729513" cy="729513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2043745" y="4173843"/>
            <a:ext cx="7191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tx2"/>
                </a:solidFill>
              </a:rPr>
              <a:t>Rob</a:t>
            </a:r>
            <a:br>
              <a:rPr lang="en-US" sz="1500" b="1" dirty="0">
                <a:solidFill>
                  <a:schemeClr val="tx2"/>
                </a:solidFill>
              </a:rPr>
            </a:br>
            <a:r>
              <a:rPr lang="en-US" sz="1500" b="1" dirty="0">
                <a:solidFill>
                  <a:schemeClr val="tx2"/>
                </a:solidFill>
              </a:rPr>
              <a:t>Blanco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929595" y="4678125"/>
            <a:ext cx="95481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</a:rPr>
              <a:t>Inria Paris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171700"/>
            <a:ext cx="838200" cy="8382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059" y="3435940"/>
            <a:ext cx="656561" cy="729513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939" y="3435940"/>
            <a:ext cx="731520" cy="731520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  <p:grpSp>
        <p:nvGrpSpPr>
          <p:cNvPr id="31" name="Group 30"/>
          <p:cNvGrpSpPr/>
          <p:nvPr/>
        </p:nvGrpSpPr>
        <p:grpSpPr>
          <a:xfrm>
            <a:off x="7315200" y="2339397"/>
            <a:ext cx="914400" cy="529713"/>
            <a:chOff x="7742881" y="4401304"/>
            <a:chExt cx="1097798" cy="502804"/>
          </a:xfrm>
        </p:grpSpPr>
        <p:sp>
          <p:nvSpPr>
            <p:cNvPr id="32" name="Rounded Rectangle 31"/>
            <p:cNvSpPr>
              <a:spLocks noChangeAspect="1"/>
            </p:cNvSpPr>
            <p:nvPr/>
          </p:nvSpPr>
          <p:spPr>
            <a:xfrm>
              <a:off x="7742881" y="4401304"/>
              <a:ext cx="1097798" cy="5028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 smtClean="0">
                <a:solidFill>
                  <a:srgbClr val="C00000"/>
                </a:solidFill>
              </a:endParaRPr>
            </a:p>
          </p:txBody>
        </p:sp>
        <p:sp>
          <p:nvSpPr>
            <p:cNvPr id="33" name="Rounded Rectangle 32"/>
            <p:cNvSpPr>
              <a:spLocks noChangeAspect="1"/>
            </p:cNvSpPr>
            <p:nvPr/>
          </p:nvSpPr>
          <p:spPr>
            <a:xfrm>
              <a:off x="7848600" y="4495411"/>
              <a:ext cx="586217" cy="34328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34" name="Straight Arrow Connector 33"/>
            <p:cNvCxnSpPr>
              <a:cxnSpLocks noChangeAspect="1"/>
            </p:cNvCxnSpPr>
            <p:nvPr/>
          </p:nvCxnSpPr>
          <p:spPr>
            <a:xfrm>
              <a:off x="8169933" y="4686300"/>
              <a:ext cx="529768" cy="0"/>
            </a:xfrm>
            <a:prstGeom prst="straightConnector1">
              <a:avLst/>
            </a:prstGeom>
            <a:ln w="31750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428479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5681630" y="3553479"/>
            <a:ext cx="3505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700" dirty="0" smtClean="0"/>
              <a:t>without internal nondeterminism,</a:t>
            </a:r>
          </a:p>
          <a:p>
            <a:pPr algn="r"/>
            <a:r>
              <a:rPr lang="en-US" sz="1700" b="1" dirty="0" smtClean="0"/>
              <a:t>full abstraction is here</a:t>
            </a:r>
            <a:endParaRPr lang="en-US" sz="17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"/>
            <a:ext cx="8229600" cy="9525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Where is </a:t>
            </a:r>
            <a:r>
              <a:rPr lang="en-US" sz="3600" b="1" dirty="0"/>
              <a:t>Full </a:t>
            </a:r>
            <a:r>
              <a:rPr lang="en-US" sz="3600" b="1" dirty="0" smtClean="0"/>
              <a:t>Abstraction?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BA9C-1FBB-4D46-B089-AB487B58273B}" type="slidenum">
              <a:rPr lang="en-US" smtClean="0"/>
              <a:t>10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59388"/>
            <a:ext cx="5867400" cy="4360312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H="1">
            <a:off x="5943600" y="4000500"/>
            <a:ext cx="1066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6006591" y="4256157"/>
            <a:ext cx="3145220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700" b="1" dirty="0" smtClean="0"/>
              <a:t>doesn't imply any </a:t>
            </a:r>
            <a:r>
              <a:rPr lang="en-US" sz="1700" b="1" dirty="0" smtClean="0"/>
              <a:t>other </a:t>
            </a:r>
            <a:r>
              <a:rPr lang="en-US" sz="1700" b="1" dirty="0" smtClean="0"/>
              <a:t>criterion</a:t>
            </a:r>
            <a:endParaRPr lang="en-US" sz="17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780622" y="659368"/>
            <a:ext cx="4722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(i.e. robust behavioral equivalence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preservation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63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Full abstraction </a:t>
            </a:r>
            <a:r>
              <a:rPr lang="en-US" sz="3600" b="1" dirty="0" smtClean="0">
                <a:solidFill>
                  <a:srgbClr val="C00000"/>
                </a:solidFill>
              </a:rPr>
              <a:t>does not</a:t>
            </a:r>
            <a:r>
              <a:rPr lang="en-US" sz="3600" dirty="0" smtClean="0"/>
              <a:t> </a:t>
            </a:r>
            <a:r>
              <a:rPr lang="en-US" sz="3600" b="1" dirty="0" smtClean="0"/>
              <a:t>imply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200" b="1" dirty="0" smtClean="0"/>
              <a:t>any other criterion in our diagram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9700"/>
            <a:ext cx="8610600" cy="377163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400" b="1" dirty="0" smtClean="0">
                <a:solidFill>
                  <a:schemeClr val="tx2"/>
                </a:solidFill>
              </a:rPr>
              <a:t>Intuitive counterexample</a:t>
            </a:r>
            <a:r>
              <a:rPr lang="en-US" sz="2400" dirty="0" smtClean="0"/>
              <a:t> adapted from </a:t>
            </a:r>
            <a:r>
              <a:rPr lang="en-US" sz="2400" dirty="0" err="1" smtClean="0"/>
              <a:t>Marco&amp;Deepak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[CSF'17]</a:t>
            </a:r>
          </a:p>
          <a:p>
            <a:pPr>
              <a:lnSpc>
                <a:spcPct val="110000"/>
              </a:lnSpc>
            </a:pPr>
            <a:r>
              <a:rPr lang="en-US" sz="2400" b="1" dirty="0" smtClean="0">
                <a:solidFill>
                  <a:schemeClr val="tx2"/>
                </a:solidFill>
              </a:rPr>
              <a:t>When context passes in bad input value</a:t>
            </a:r>
            <a:r>
              <a:rPr lang="en-US" sz="2400" dirty="0" smtClean="0"/>
              <a:t> (e.g. ill-typed):</a:t>
            </a:r>
          </a:p>
          <a:p>
            <a:pPr lvl="1">
              <a:lnSpc>
                <a:spcPct val="110000"/>
              </a:lnSpc>
            </a:pPr>
            <a:r>
              <a:rPr lang="en-US" sz="2400" b="1" dirty="0" smtClean="0">
                <a:solidFill>
                  <a:srgbClr val="C00000"/>
                </a:solidFill>
              </a:rPr>
              <a:t>lunch the missiles</a:t>
            </a:r>
            <a:r>
              <a:rPr lang="en-US" sz="2400" dirty="0" smtClean="0"/>
              <a:t> - breaks Robust Safety Preservation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or </a:t>
            </a:r>
            <a:r>
              <a:rPr lang="en-US" sz="2400" b="1" dirty="0" smtClean="0">
                <a:solidFill>
                  <a:srgbClr val="C00000"/>
                </a:solidFill>
              </a:rPr>
              <a:t>loop forever</a:t>
            </a:r>
            <a:r>
              <a:rPr lang="en-US" sz="2400" dirty="0" smtClean="0"/>
              <a:t> - breaks Robust Liveness Preservation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or </a:t>
            </a:r>
            <a:r>
              <a:rPr lang="en-US" sz="2400" b="1" dirty="0" smtClean="0">
                <a:solidFill>
                  <a:srgbClr val="C00000"/>
                </a:solidFill>
              </a:rPr>
              <a:t>leak secret inputs</a:t>
            </a:r>
            <a:r>
              <a:rPr lang="en-US" sz="2400" dirty="0" smtClean="0"/>
              <a:t> - breaks Robust NI Preservation</a:t>
            </a:r>
          </a:p>
          <a:p>
            <a:pPr>
              <a:lnSpc>
                <a:spcPct val="110000"/>
              </a:lnSpc>
            </a:pPr>
            <a:r>
              <a:rPr lang="en-US" sz="2400" b="1" dirty="0" smtClean="0">
                <a:solidFill>
                  <a:schemeClr val="tx2"/>
                </a:solidFill>
              </a:rPr>
              <a:t>Yet this doesn't break </a:t>
            </a:r>
            <a:r>
              <a:rPr lang="en-US" sz="2400" b="1" dirty="0" smtClean="0"/>
              <a:t>full abstraction</a:t>
            </a:r>
            <a:r>
              <a:rPr lang="en-US" sz="2400" dirty="0" smtClean="0"/>
              <a:t> or </a:t>
            </a:r>
            <a:r>
              <a:rPr lang="en-US" sz="2400" b="1" dirty="0" smtClean="0"/>
              <a:t>compiler correctness!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Full abstraction only ensures</a:t>
            </a:r>
            <a:r>
              <a:rPr lang="en-US" sz="2400" b="1" dirty="0" smtClean="0"/>
              <a:t> code confidentiality</a:t>
            </a:r>
            <a:endParaRPr lang="en-US" sz="2400" dirty="0" smtClean="0"/>
          </a:p>
          <a:p>
            <a:pPr lvl="1">
              <a:lnSpc>
                <a:spcPct val="110000"/>
              </a:lnSpc>
            </a:pPr>
            <a:r>
              <a:rPr lang="en-US" sz="2400" b="1" dirty="0" smtClean="0"/>
              <a:t>no</a:t>
            </a:r>
            <a:r>
              <a:rPr lang="en-US" sz="2400" dirty="0" smtClean="0"/>
              <a:t> integrity, </a:t>
            </a:r>
            <a:r>
              <a:rPr lang="en-US" sz="2400" b="1" dirty="0" smtClean="0"/>
              <a:t>no</a:t>
            </a:r>
            <a:r>
              <a:rPr lang="en-US" sz="2400" dirty="0" smtClean="0"/>
              <a:t> safety, </a:t>
            </a:r>
            <a:r>
              <a:rPr lang="en-US" sz="2400" b="1" dirty="0" smtClean="0"/>
              <a:t>no</a:t>
            </a:r>
            <a:r>
              <a:rPr lang="en-US" sz="2400" dirty="0" smtClean="0"/>
              <a:t> data confidentiality, 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BA9C-1FBB-4D46-B089-AB487B58273B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52699"/>
            <a:ext cx="685800" cy="8241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4301734"/>
            <a:ext cx="981075" cy="133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10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81100"/>
            <a:ext cx="5867400" cy="43288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0"/>
            <a:ext cx="8686800" cy="9525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Embraced and </a:t>
            </a:r>
            <a:r>
              <a:rPr lang="en-US" sz="3600" b="1" dirty="0"/>
              <a:t>extended™ </a:t>
            </a:r>
            <a:r>
              <a:rPr lang="en-US" sz="3600" b="1" dirty="0" smtClean="0"/>
              <a:t>proof techniques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BA9C-1FBB-4D46-B089-AB487B58273B}" type="slidenum">
              <a:rPr lang="en-US" smtClean="0"/>
              <a:t>12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9182" y="1785045"/>
            <a:ext cx="1547218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dirty="0" smtClean="0"/>
              <a:t>back-translating</a:t>
            </a:r>
            <a:r>
              <a:rPr lang="en-US" sz="1500" dirty="0"/>
              <a:t/>
            </a:r>
            <a:br>
              <a:rPr lang="en-US" sz="1500" dirty="0"/>
            </a:br>
            <a:r>
              <a:rPr lang="en-US" sz="1500" dirty="0" smtClean="0"/>
              <a:t>context</a:t>
            </a:r>
            <a:endParaRPr lang="en-US" sz="1500" dirty="0"/>
          </a:p>
          <a:p>
            <a:pPr algn="r"/>
            <a:r>
              <a:rPr lang="en-US" sz="1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∀</a:t>
            </a:r>
            <a:r>
              <a:rPr lang="en-US" sz="15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</a:t>
            </a:r>
            <a:r>
              <a:rPr lang="en-US" sz="1500" baseline="-25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</a:t>
            </a:r>
            <a:r>
              <a:rPr lang="en-US" sz="15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∃C</a:t>
            </a:r>
            <a:r>
              <a:rPr lang="en-US" sz="1500" b="1" baseline="-25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</a:t>
            </a:r>
            <a:r>
              <a:rPr lang="en-US" sz="15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∀P∀t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...</a:t>
            </a:r>
            <a:b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en-US" sz="8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[New et al,ICFP'16] 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15200" y="2362852"/>
            <a:ext cx="1911998" cy="2292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generic technique</a:t>
            </a:r>
          </a:p>
          <a:p>
            <a:r>
              <a:rPr lang="en-US" b="1" dirty="0" smtClean="0"/>
              <a:t>applicable</a:t>
            </a:r>
          </a:p>
          <a:p>
            <a:r>
              <a:rPr lang="en-US" sz="1500" dirty="0" smtClean="0"/>
              <a:t>back-translating</a:t>
            </a:r>
            <a:endParaRPr lang="en-US" sz="1500" dirty="0"/>
          </a:p>
          <a:p>
            <a:r>
              <a:rPr lang="en-US" sz="1500" dirty="0"/>
              <a:t>finite </a:t>
            </a:r>
            <a:r>
              <a:rPr lang="en-US" sz="1500" dirty="0" smtClean="0"/>
              <a:t>set </a:t>
            </a:r>
            <a:r>
              <a:rPr lang="en-US" sz="1500" dirty="0"/>
              <a:t>of</a:t>
            </a:r>
          </a:p>
          <a:p>
            <a:r>
              <a:rPr lang="en-US" sz="1500" dirty="0"/>
              <a:t>finite trace prefixes</a:t>
            </a:r>
          </a:p>
          <a:p>
            <a:r>
              <a:rPr lang="en-US" sz="1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∀k∀P</a:t>
            </a:r>
            <a:r>
              <a:rPr lang="en-US" sz="15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sz="1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..P</a:t>
            </a:r>
            <a:r>
              <a:rPr lang="en-US" sz="15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</a:t>
            </a:r>
            <a:r>
              <a:rPr lang="en-US" sz="1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∀C</a:t>
            </a:r>
            <a:r>
              <a:rPr lang="en-US" sz="15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</a:t>
            </a:r>
            <a:br>
              <a:rPr lang="en-US" sz="15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15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</a:t>
            </a:r>
            <a:r>
              <a:rPr lang="en-US" sz="15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∀m</a:t>
            </a:r>
            <a:r>
              <a:rPr lang="en-US" sz="1500" b="1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sz="15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..m</a:t>
            </a:r>
            <a:r>
              <a:rPr lang="en-US" sz="1500" b="1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 </a:t>
            </a:r>
            <a:r>
              <a:rPr lang="en-US" sz="15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∃C</a:t>
            </a:r>
            <a:r>
              <a:rPr lang="en-US" sz="1500" b="1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...</a:t>
            </a:r>
          </a:p>
          <a:p>
            <a:r>
              <a:rPr lang="en-US" sz="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en-US" sz="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[Jeffrey &amp;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Rathke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ESOP'05]</a:t>
            </a:r>
            <a:br>
              <a:rPr lang="en-US" sz="1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Patrignani et al,TOPLAS'15]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59649" y="763369"/>
            <a:ext cx="60319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for simple translation from </a:t>
            </a:r>
            <a:r>
              <a:rPr lang="en-US" dirty="0"/>
              <a:t>statically to </a:t>
            </a:r>
            <a:r>
              <a:rPr lang="en-US" dirty="0" smtClean="0"/>
              <a:t>dynamically typed language with </a:t>
            </a:r>
            <a:r>
              <a:rPr lang="en-US" dirty="0"/>
              <a:t>first-order functions and I/O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3272" y="876300"/>
            <a:ext cx="12531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 smtClean="0"/>
              <a:t>strongest</a:t>
            </a:r>
          </a:p>
          <a:p>
            <a:pPr algn="r"/>
            <a:r>
              <a:rPr lang="en-US" b="1" dirty="0" smtClean="0"/>
              <a:t>criterion</a:t>
            </a:r>
          </a:p>
          <a:p>
            <a:pPr algn="r"/>
            <a:r>
              <a:rPr lang="en-US" b="1" dirty="0" smtClean="0"/>
              <a:t>achievable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0231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52500"/>
          </a:xfrm>
        </p:spPr>
        <p:txBody>
          <a:bodyPr/>
          <a:lstStyle/>
          <a:p>
            <a:r>
              <a:rPr lang="en-US" b="1" dirty="0" smtClean="0"/>
              <a:t>Some open problems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700"/>
            <a:ext cx="8610600" cy="41148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Practically achieving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>
                <a:solidFill>
                  <a:schemeClr val="tx2"/>
                </a:solidFill>
              </a:rPr>
              <a:t>secure interoperability with lower-level code</a:t>
            </a:r>
          </a:p>
          <a:p>
            <a:pPr lvl="1"/>
            <a:r>
              <a:rPr lang="en-US" sz="2400" dirty="0"/>
              <a:t>m</a:t>
            </a:r>
            <a:r>
              <a:rPr lang="en-US" sz="2400" dirty="0" smtClean="0"/>
              <a:t>ore </a:t>
            </a:r>
            <a:r>
              <a:rPr lang="en-US" sz="2400" dirty="0" smtClean="0"/>
              <a:t>realistic languages and compilation chains</a:t>
            </a:r>
          </a:p>
          <a:p>
            <a:r>
              <a:rPr lang="en-US" sz="2800" b="1" dirty="0" smtClean="0">
                <a:solidFill>
                  <a:schemeClr val="tx2"/>
                </a:solidFill>
              </a:rPr>
              <a:t>Verifying robust satisfaction for source programs</a:t>
            </a:r>
          </a:p>
          <a:p>
            <a:pPr lvl="1"/>
            <a:r>
              <a:rPr lang="en-US" sz="2400" dirty="0" smtClean="0"/>
              <a:t>program </a:t>
            </a:r>
            <a:r>
              <a:rPr lang="en-US" sz="2400" dirty="0" smtClean="0"/>
              <a:t>logics, logical relations, </a:t>
            </a:r>
            <a:r>
              <a:rPr lang="en-US" sz="2400" dirty="0"/>
              <a:t>partial semantics, ...</a:t>
            </a:r>
            <a:endParaRPr lang="en-US" sz="2400" dirty="0" smtClean="0"/>
          </a:p>
          <a:p>
            <a:r>
              <a:rPr lang="en-US" sz="2800" b="1" dirty="0" smtClean="0">
                <a:solidFill>
                  <a:schemeClr val="tx2"/>
                </a:solidFill>
              </a:rPr>
              <a:t>Different traces for source and target semantics</a:t>
            </a:r>
          </a:p>
          <a:p>
            <a:pPr lvl="1"/>
            <a:r>
              <a:rPr lang="en-US" sz="2415" dirty="0" smtClean="0"/>
              <a:t>connected by some arbitrary relation</a:t>
            </a:r>
          </a:p>
          <a:p>
            <a:pPr lvl="1"/>
            <a:r>
              <a:rPr lang="en-US" sz="2415" dirty="0" smtClean="0"/>
              <a:t>mappings between source and target properties</a:t>
            </a:r>
            <a:endParaRPr lang="en-US" sz="2415" dirty="0" smtClean="0"/>
          </a:p>
          <a:p>
            <a:pPr lvl="1"/>
            <a:r>
              <a:rPr lang="en-US" sz="2415" dirty="0" smtClean="0"/>
              <a:t>interesting even for correct compilation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BA9C-1FBB-4D46-B089-AB487B5827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9525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My dream: secure compilation </a:t>
            </a:r>
            <a:r>
              <a:rPr lang="en-US" sz="3200" b="1" dirty="0"/>
              <a:t>at scale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61970"/>
            <a:fld id="{1ADD699A-67FB-4F36-809D-738B0721C211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761970"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3352800" y="3848100"/>
            <a:ext cx="1227529" cy="685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5943600" y="3848100"/>
            <a:ext cx="1219200" cy="685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7239000" y="3848100"/>
            <a:ext cx="1219200" cy="685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ounded Rectangle 91"/>
          <p:cNvSpPr/>
          <p:nvPr/>
        </p:nvSpPr>
        <p:spPr>
          <a:xfrm>
            <a:off x="3416300" y="1409700"/>
            <a:ext cx="1066800" cy="381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 smtClean="0">
                <a:solidFill>
                  <a:prstClr val="black"/>
                </a:solidFill>
              </a:rPr>
              <a:t>HACL*</a:t>
            </a:r>
            <a:endParaRPr lang="en-US" sz="1600" dirty="0" smtClean="0">
              <a:solidFill>
                <a:prstClr val="black"/>
              </a:solidFill>
            </a:endParaRPr>
          </a:p>
        </p:txBody>
      </p:sp>
      <p:cxnSp>
        <p:nvCxnSpPr>
          <p:cNvPr id="94" name="Straight Arrow Connector 93"/>
          <p:cNvCxnSpPr>
            <a:stCxn id="92" idx="2"/>
            <a:endCxn id="95" idx="0"/>
          </p:cNvCxnSpPr>
          <p:nvPr/>
        </p:nvCxnSpPr>
        <p:spPr>
          <a:xfrm>
            <a:off x="3949700" y="1790700"/>
            <a:ext cx="0" cy="914400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ounded Rectangle 94"/>
          <p:cNvSpPr/>
          <p:nvPr/>
        </p:nvSpPr>
        <p:spPr>
          <a:xfrm>
            <a:off x="3416300" y="2705100"/>
            <a:ext cx="1066800" cy="381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 smtClean="0">
              <a:solidFill>
                <a:schemeClr val="tx1"/>
              </a:solidFill>
            </a:endParaRPr>
          </a:p>
        </p:txBody>
      </p:sp>
      <p:cxnSp>
        <p:nvCxnSpPr>
          <p:cNvPr id="96" name="Straight Arrow Connector 95"/>
          <p:cNvCxnSpPr>
            <a:stCxn id="95" idx="2"/>
            <a:endCxn id="97" idx="0"/>
          </p:cNvCxnSpPr>
          <p:nvPr/>
        </p:nvCxnSpPr>
        <p:spPr>
          <a:xfrm>
            <a:off x="3949700" y="3086100"/>
            <a:ext cx="0" cy="914400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ounded Rectangle 96"/>
          <p:cNvSpPr/>
          <p:nvPr/>
        </p:nvSpPr>
        <p:spPr>
          <a:xfrm>
            <a:off x="3416300" y="4000500"/>
            <a:ext cx="1066800" cy="381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 smtClean="0">
              <a:solidFill>
                <a:schemeClr val="tx1"/>
              </a:solidFill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4711700" y="2705100"/>
            <a:ext cx="1066800" cy="381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memory safe C component</a:t>
            </a:r>
          </a:p>
        </p:txBody>
      </p:sp>
      <p:cxnSp>
        <p:nvCxnSpPr>
          <p:cNvPr id="100" name="Straight Arrow Connector 99"/>
          <p:cNvCxnSpPr>
            <a:stCxn id="99" idx="2"/>
            <a:endCxn id="101" idx="0"/>
          </p:cNvCxnSpPr>
          <p:nvPr/>
        </p:nvCxnSpPr>
        <p:spPr>
          <a:xfrm>
            <a:off x="5245100" y="3086100"/>
            <a:ext cx="0" cy="914400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ounded Rectangle 100"/>
          <p:cNvSpPr/>
          <p:nvPr/>
        </p:nvSpPr>
        <p:spPr>
          <a:xfrm>
            <a:off x="4711700" y="4000500"/>
            <a:ext cx="1066800" cy="381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 smtClean="0">
              <a:solidFill>
                <a:schemeClr val="tx1"/>
              </a:solidFill>
            </a:endParaRPr>
          </a:p>
        </p:txBody>
      </p:sp>
      <p:grpSp>
        <p:nvGrpSpPr>
          <p:cNvPr id="102" name="Group 38"/>
          <p:cNvGrpSpPr/>
          <p:nvPr/>
        </p:nvGrpSpPr>
        <p:grpSpPr>
          <a:xfrm>
            <a:off x="4406900" y="2857500"/>
            <a:ext cx="365760" cy="328281"/>
            <a:chOff x="2097930" y="2817382"/>
            <a:chExt cx="372220" cy="328281"/>
          </a:xfrm>
        </p:grpSpPr>
        <p:sp>
          <p:nvSpPr>
            <p:cNvPr id="103" name="Arc 102"/>
            <p:cNvSpPr/>
            <p:nvPr/>
          </p:nvSpPr>
          <p:spPr>
            <a:xfrm rot="19072208">
              <a:off x="2097930" y="2817382"/>
              <a:ext cx="366546" cy="328281"/>
            </a:xfrm>
            <a:prstGeom prst="arc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04" name="Oval 103"/>
            <p:cNvSpPr/>
            <p:nvPr/>
          </p:nvSpPr>
          <p:spPr>
            <a:xfrm>
              <a:off x="2133600" y="2819400"/>
              <a:ext cx="76200" cy="762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05" name="Oval 104"/>
            <p:cNvSpPr/>
            <p:nvPr/>
          </p:nvSpPr>
          <p:spPr>
            <a:xfrm>
              <a:off x="2393950" y="2819400"/>
              <a:ext cx="76200" cy="762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</p:grpSp>
      <p:grpSp>
        <p:nvGrpSpPr>
          <p:cNvPr id="106" name="Group 42"/>
          <p:cNvGrpSpPr/>
          <p:nvPr/>
        </p:nvGrpSpPr>
        <p:grpSpPr>
          <a:xfrm>
            <a:off x="4410075" y="4152900"/>
            <a:ext cx="365760" cy="328281"/>
            <a:chOff x="2097930" y="2817382"/>
            <a:chExt cx="372220" cy="328281"/>
          </a:xfrm>
        </p:grpSpPr>
        <p:sp>
          <p:nvSpPr>
            <p:cNvPr id="107" name="Arc 106"/>
            <p:cNvSpPr/>
            <p:nvPr/>
          </p:nvSpPr>
          <p:spPr>
            <a:xfrm rot="19072208">
              <a:off x="2097930" y="2817382"/>
              <a:ext cx="366546" cy="328281"/>
            </a:xfrm>
            <a:prstGeom prst="arc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08" name="Oval 107"/>
            <p:cNvSpPr/>
            <p:nvPr/>
          </p:nvSpPr>
          <p:spPr>
            <a:xfrm>
              <a:off x="2133600" y="2819400"/>
              <a:ext cx="76200" cy="762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09" name="Oval 108"/>
            <p:cNvSpPr/>
            <p:nvPr/>
          </p:nvSpPr>
          <p:spPr>
            <a:xfrm>
              <a:off x="2393950" y="2819400"/>
              <a:ext cx="76200" cy="762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</p:grpSp>
      <p:sp>
        <p:nvSpPr>
          <p:cNvPr id="110" name="Rounded Rectangle 109"/>
          <p:cNvSpPr/>
          <p:nvPr/>
        </p:nvSpPr>
        <p:spPr>
          <a:xfrm>
            <a:off x="6003925" y="4000500"/>
            <a:ext cx="1066800" cy="381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 smtClean="0">
              <a:solidFill>
                <a:schemeClr val="tx1"/>
              </a:solidFill>
            </a:endParaRPr>
          </a:p>
        </p:txBody>
      </p:sp>
      <p:grpSp>
        <p:nvGrpSpPr>
          <p:cNvPr id="111" name="Group 47"/>
          <p:cNvGrpSpPr/>
          <p:nvPr/>
        </p:nvGrpSpPr>
        <p:grpSpPr>
          <a:xfrm>
            <a:off x="5702300" y="4152900"/>
            <a:ext cx="365760" cy="328281"/>
            <a:chOff x="2097930" y="2817382"/>
            <a:chExt cx="372220" cy="328281"/>
          </a:xfrm>
        </p:grpSpPr>
        <p:sp>
          <p:nvSpPr>
            <p:cNvPr id="112" name="Arc 111"/>
            <p:cNvSpPr/>
            <p:nvPr/>
          </p:nvSpPr>
          <p:spPr>
            <a:xfrm rot="19072208">
              <a:off x="2097930" y="2817382"/>
              <a:ext cx="366546" cy="328281"/>
            </a:xfrm>
            <a:prstGeom prst="arc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13" name="Oval 112"/>
            <p:cNvSpPr/>
            <p:nvPr/>
          </p:nvSpPr>
          <p:spPr>
            <a:xfrm>
              <a:off x="2133600" y="2819400"/>
              <a:ext cx="76200" cy="762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14" name="Oval 113"/>
            <p:cNvSpPr/>
            <p:nvPr/>
          </p:nvSpPr>
          <p:spPr>
            <a:xfrm>
              <a:off x="2393950" y="2819400"/>
              <a:ext cx="76200" cy="762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</p:grpSp>
      <p:sp>
        <p:nvSpPr>
          <p:cNvPr id="119" name="Rounded Rectangle 118"/>
          <p:cNvSpPr/>
          <p:nvPr/>
        </p:nvSpPr>
        <p:spPr>
          <a:xfrm>
            <a:off x="6007100" y="2705100"/>
            <a:ext cx="1066800" cy="381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legacy C component</a:t>
            </a:r>
          </a:p>
        </p:txBody>
      </p:sp>
      <p:cxnSp>
        <p:nvCxnSpPr>
          <p:cNvPr id="120" name="Straight Arrow Connector 119"/>
          <p:cNvCxnSpPr>
            <a:stCxn id="119" idx="2"/>
          </p:cNvCxnSpPr>
          <p:nvPr/>
        </p:nvCxnSpPr>
        <p:spPr>
          <a:xfrm>
            <a:off x="6540500" y="3086100"/>
            <a:ext cx="0" cy="914400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Rounded Rectangle 125"/>
          <p:cNvSpPr/>
          <p:nvPr/>
        </p:nvSpPr>
        <p:spPr>
          <a:xfrm>
            <a:off x="7299325" y="4000500"/>
            <a:ext cx="1066800" cy="381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ASM component</a:t>
            </a:r>
          </a:p>
        </p:txBody>
      </p:sp>
      <p:grpSp>
        <p:nvGrpSpPr>
          <p:cNvPr id="129" name="Group 58"/>
          <p:cNvGrpSpPr/>
          <p:nvPr/>
        </p:nvGrpSpPr>
        <p:grpSpPr>
          <a:xfrm>
            <a:off x="6997700" y="4152900"/>
            <a:ext cx="365760" cy="328281"/>
            <a:chOff x="2097930" y="2817382"/>
            <a:chExt cx="372220" cy="328281"/>
          </a:xfrm>
        </p:grpSpPr>
        <p:sp>
          <p:nvSpPr>
            <p:cNvPr id="130" name="Arc 129"/>
            <p:cNvSpPr/>
            <p:nvPr/>
          </p:nvSpPr>
          <p:spPr>
            <a:xfrm rot="19072208">
              <a:off x="2097930" y="2817382"/>
              <a:ext cx="366546" cy="328281"/>
            </a:xfrm>
            <a:prstGeom prst="arc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31" name="Oval 130"/>
            <p:cNvSpPr/>
            <p:nvPr/>
          </p:nvSpPr>
          <p:spPr>
            <a:xfrm>
              <a:off x="2133600" y="2819400"/>
              <a:ext cx="76200" cy="762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32" name="Oval 131"/>
            <p:cNvSpPr/>
            <p:nvPr/>
          </p:nvSpPr>
          <p:spPr>
            <a:xfrm>
              <a:off x="2393950" y="2819400"/>
              <a:ext cx="76200" cy="762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</p:grpSp>
      <p:sp>
        <p:nvSpPr>
          <p:cNvPr id="133" name="Rounded Rectangle 132"/>
          <p:cNvSpPr/>
          <p:nvPr/>
        </p:nvSpPr>
        <p:spPr>
          <a:xfrm>
            <a:off x="7302500" y="2705100"/>
            <a:ext cx="1066800" cy="381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34" name="Straight Arrow Connector 133"/>
          <p:cNvCxnSpPr>
            <a:stCxn id="133" idx="2"/>
          </p:cNvCxnSpPr>
          <p:nvPr/>
        </p:nvCxnSpPr>
        <p:spPr>
          <a:xfrm>
            <a:off x="7835900" y="3086100"/>
            <a:ext cx="0" cy="914400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5" name="Group 64"/>
          <p:cNvGrpSpPr/>
          <p:nvPr/>
        </p:nvGrpSpPr>
        <p:grpSpPr>
          <a:xfrm>
            <a:off x="6997700" y="2857500"/>
            <a:ext cx="365760" cy="328281"/>
            <a:chOff x="2097930" y="2817382"/>
            <a:chExt cx="372220" cy="328281"/>
          </a:xfrm>
        </p:grpSpPr>
        <p:sp>
          <p:nvSpPr>
            <p:cNvPr id="136" name="Arc 135"/>
            <p:cNvSpPr/>
            <p:nvPr/>
          </p:nvSpPr>
          <p:spPr>
            <a:xfrm rot="19072208">
              <a:off x="2097930" y="2817382"/>
              <a:ext cx="366546" cy="328281"/>
            </a:xfrm>
            <a:prstGeom prst="arc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37" name="Oval 136"/>
            <p:cNvSpPr/>
            <p:nvPr/>
          </p:nvSpPr>
          <p:spPr>
            <a:xfrm>
              <a:off x="2133600" y="2819400"/>
              <a:ext cx="76200" cy="762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38" name="Oval 137"/>
            <p:cNvSpPr/>
            <p:nvPr/>
          </p:nvSpPr>
          <p:spPr>
            <a:xfrm>
              <a:off x="2393950" y="2819400"/>
              <a:ext cx="76200" cy="762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</p:grpSp>
      <p:grpSp>
        <p:nvGrpSpPr>
          <p:cNvPr id="139" name="Group 68"/>
          <p:cNvGrpSpPr/>
          <p:nvPr/>
        </p:nvGrpSpPr>
        <p:grpSpPr>
          <a:xfrm>
            <a:off x="5702300" y="2857500"/>
            <a:ext cx="365760" cy="328281"/>
            <a:chOff x="2097930" y="2817382"/>
            <a:chExt cx="372220" cy="328281"/>
          </a:xfrm>
        </p:grpSpPr>
        <p:sp>
          <p:nvSpPr>
            <p:cNvPr id="140" name="Arc 139"/>
            <p:cNvSpPr/>
            <p:nvPr/>
          </p:nvSpPr>
          <p:spPr>
            <a:xfrm rot="19072208">
              <a:off x="2097930" y="2817382"/>
              <a:ext cx="366546" cy="328281"/>
            </a:xfrm>
            <a:prstGeom prst="arc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41" name="Oval 140"/>
            <p:cNvSpPr/>
            <p:nvPr/>
          </p:nvSpPr>
          <p:spPr>
            <a:xfrm>
              <a:off x="2133600" y="2819400"/>
              <a:ext cx="76200" cy="762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42" name="Oval 141"/>
            <p:cNvSpPr/>
            <p:nvPr/>
          </p:nvSpPr>
          <p:spPr>
            <a:xfrm>
              <a:off x="2393950" y="2819400"/>
              <a:ext cx="76200" cy="762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</p:grpSp>
      <p:sp>
        <p:nvSpPr>
          <p:cNvPr id="143" name="Rounded Rectangle 142"/>
          <p:cNvSpPr/>
          <p:nvPr/>
        </p:nvSpPr>
        <p:spPr>
          <a:xfrm>
            <a:off x="4711700" y="1409700"/>
            <a:ext cx="1066800" cy="381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 smtClean="0">
              <a:solidFill>
                <a:schemeClr val="tx1"/>
              </a:solidFill>
            </a:endParaRPr>
          </a:p>
        </p:txBody>
      </p:sp>
      <p:cxnSp>
        <p:nvCxnSpPr>
          <p:cNvPr id="144" name="Straight Arrow Connector 143"/>
          <p:cNvCxnSpPr>
            <a:stCxn id="143" idx="2"/>
          </p:cNvCxnSpPr>
          <p:nvPr/>
        </p:nvCxnSpPr>
        <p:spPr>
          <a:xfrm>
            <a:off x="5245100" y="1790700"/>
            <a:ext cx="0" cy="914400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5" name="Group 74"/>
          <p:cNvGrpSpPr/>
          <p:nvPr/>
        </p:nvGrpSpPr>
        <p:grpSpPr>
          <a:xfrm>
            <a:off x="4406900" y="1562100"/>
            <a:ext cx="365760" cy="328281"/>
            <a:chOff x="2097930" y="2817382"/>
            <a:chExt cx="372220" cy="328281"/>
          </a:xfrm>
        </p:grpSpPr>
        <p:sp>
          <p:nvSpPr>
            <p:cNvPr id="146" name="Arc 145"/>
            <p:cNvSpPr/>
            <p:nvPr/>
          </p:nvSpPr>
          <p:spPr>
            <a:xfrm rot="19072208">
              <a:off x="2097930" y="2817382"/>
              <a:ext cx="366546" cy="328281"/>
            </a:xfrm>
            <a:prstGeom prst="arc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47" name="Oval 146"/>
            <p:cNvSpPr/>
            <p:nvPr/>
          </p:nvSpPr>
          <p:spPr>
            <a:xfrm>
              <a:off x="2133600" y="2819400"/>
              <a:ext cx="76200" cy="762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48" name="Oval 147"/>
            <p:cNvSpPr/>
            <p:nvPr/>
          </p:nvSpPr>
          <p:spPr>
            <a:xfrm>
              <a:off x="2393950" y="2819400"/>
              <a:ext cx="76200" cy="762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</p:grpSp>
      <p:sp>
        <p:nvSpPr>
          <p:cNvPr id="149" name="Rounded Rectangle 148"/>
          <p:cNvSpPr/>
          <p:nvPr/>
        </p:nvSpPr>
        <p:spPr>
          <a:xfrm>
            <a:off x="6007100" y="1409700"/>
            <a:ext cx="1066800" cy="381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 smtClean="0">
              <a:solidFill>
                <a:schemeClr val="tx1"/>
              </a:solidFill>
            </a:endParaRPr>
          </a:p>
        </p:txBody>
      </p:sp>
      <p:cxnSp>
        <p:nvCxnSpPr>
          <p:cNvPr id="150" name="Straight Arrow Connector 149"/>
          <p:cNvCxnSpPr>
            <a:stCxn id="149" idx="2"/>
          </p:cNvCxnSpPr>
          <p:nvPr/>
        </p:nvCxnSpPr>
        <p:spPr>
          <a:xfrm>
            <a:off x="6540500" y="1790700"/>
            <a:ext cx="0" cy="914400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1" name="Group 80"/>
          <p:cNvGrpSpPr/>
          <p:nvPr/>
        </p:nvGrpSpPr>
        <p:grpSpPr>
          <a:xfrm>
            <a:off x="5702300" y="1562100"/>
            <a:ext cx="365760" cy="328281"/>
            <a:chOff x="2097930" y="2817382"/>
            <a:chExt cx="372220" cy="328281"/>
          </a:xfrm>
        </p:grpSpPr>
        <p:sp>
          <p:nvSpPr>
            <p:cNvPr id="152" name="Arc 151"/>
            <p:cNvSpPr/>
            <p:nvPr/>
          </p:nvSpPr>
          <p:spPr>
            <a:xfrm rot="19072208">
              <a:off x="2097930" y="2817382"/>
              <a:ext cx="366546" cy="328281"/>
            </a:xfrm>
            <a:prstGeom prst="arc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53" name="Oval 152"/>
            <p:cNvSpPr/>
            <p:nvPr/>
          </p:nvSpPr>
          <p:spPr>
            <a:xfrm>
              <a:off x="2133600" y="2819400"/>
              <a:ext cx="76200" cy="762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54" name="Oval 153"/>
            <p:cNvSpPr/>
            <p:nvPr/>
          </p:nvSpPr>
          <p:spPr>
            <a:xfrm>
              <a:off x="2393950" y="2819400"/>
              <a:ext cx="76200" cy="762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</p:grpSp>
      <p:sp>
        <p:nvSpPr>
          <p:cNvPr id="155" name="Rounded Rectangle 154"/>
          <p:cNvSpPr/>
          <p:nvPr/>
        </p:nvSpPr>
        <p:spPr>
          <a:xfrm>
            <a:off x="7302500" y="1409700"/>
            <a:ext cx="1066800" cy="381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 smtClean="0">
              <a:solidFill>
                <a:schemeClr val="tx1"/>
              </a:solidFill>
            </a:endParaRPr>
          </a:p>
        </p:txBody>
      </p:sp>
      <p:cxnSp>
        <p:nvCxnSpPr>
          <p:cNvPr id="156" name="Straight Arrow Connector 155"/>
          <p:cNvCxnSpPr>
            <a:stCxn id="155" idx="2"/>
          </p:cNvCxnSpPr>
          <p:nvPr/>
        </p:nvCxnSpPr>
        <p:spPr>
          <a:xfrm>
            <a:off x="7835900" y="1790700"/>
            <a:ext cx="0" cy="914400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7" name="Group 86"/>
          <p:cNvGrpSpPr/>
          <p:nvPr/>
        </p:nvGrpSpPr>
        <p:grpSpPr>
          <a:xfrm>
            <a:off x="6997700" y="1562100"/>
            <a:ext cx="365760" cy="328281"/>
            <a:chOff x="2097930" y="2817382"/>
            <a:chExt cx="372220" cy="328281"/>
          </a:xfrm>
        </p:grpSpPr>
        <p:sp>
          <p:nvSpPr>
            <p:cNvPr id="158" name="Arc 157"/>
            <p:cNvSpPr/>
            <p:nvPr/>
          </p:nvSpPr>
          <p:spPr>
            <a:xfrm rot="19072208">
              <a:off x="2097930" y="2817382"/>
              <a:ext cx="366546" cy="328281"/>
            </a:xfrm>
            <a:prstGeom prst="arc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59" name="Oval 158"/>
            <p:cNvSpPr/>
            <p:nvPr/>
          </p:nvSpPr>
          <p:spPr>
            <a:xfrm>
              <a:off x="2133600" y="2819400"/>
              <a:ext cx="76200" cy="762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60" name="Oval 159"/>
            <p:cNvSpPr/>
            <p:nvPr/>
          </p:nvSpPr>
          <p:spPr>
            <a:xfrm>
              <a:off x="2393950" y="2819400"/>
              <a:ext cx="76200" cy="762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</p:grpSp>
      <p:sp>
        <p:nvSpPr>
          <p:cNvPr id="162" name="TextBox 161"/>
          <p:cNvSpPr txBox="1"/>
          <p:nvPr/>
        </p:nvSpPr>
        <p:spPr>
          <a:xfrm>
            <a:off x="832111" y="2476500"/>
            <a:ext cx="18093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    C language</a:t>
            </a:r>
          </a:p>
          <a:p>
            <a:r>
              <a:rPr lang="en-US" dirty="0" smtClean="0"/>
              <a:t>+ components</a:t>
            </a:r>
          </a:p>
          <a:p>
            <a:r>
              <a:rPr lang="en-US" dirty="0"/>
              <a:t>+ memory </a:t>
            </a:r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163" name="TextBox 162"/>
          <p:cNvSpPr txBox="1"/>
          <p:nvPr/>
        </p:nvSpPr>
        <p:spPr>
          <a:xfrm>
            <a:off x="501764" y="3848100"/>
            <a:ext cx="247003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ASM language</a:t>
            </a:r>
          </a:p>
          <a:p>
            <a:pPr algn="ctr"/>
            <a:r>
              <a:rPr lang="en-US" dirty="0" smtClean="0"/>
              <a:t>(RISC-V + micro-policies)</a:t>
            </a:r>
            <a:endParaRPr lang="en-US" dirty="0"/>
          </a:p>
        </p:txBody>
      </p:sp>
      <p:pic>
        <p:nvPicPr>
          <p:cNvPr id="164" name="Picture 163" descr="micro-polici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37538" y="4533900"/>
            <a:ext cx="819862" cy="81986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71" name="Rectangle 70"/>
          <p:cNvSpPr/>
          <p:nvPr/>
        </p:nvSpPr>
        <p:spPr>
          <a:xfrm>
            <a:off x="4640654" y="3850118"/>
            <a:ext cx="1227529" cy="685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" name="Picture 71" descr="fstar-ne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" y="1181100"/>
            <a:ext cx="797243" cy="797243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1365451" y="1409700"/>
            <a:ext cx="1377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    language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9419899"/>
      </p:ext>
    </p:extLst>
  </p:cSld>
  <p:clrMapOvr>
    <a:masterClrMapping/>
  </p:clrMapOvr>
  <p:transition advTm="744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7" grpId="0" animBg="1"/>
      <p:bldP spid="91" grpId="0" animBg="1"/>
      <p:bldP spid="95" grpId="0" animBg="1"/>
      <p:bldP spid="97" grpId="0" animBg="1"/>
      <p:bldP spid="99" grpId="0" animBg="1"/>
      <p:bldP spid="101" grpId="0" animBg="1"/>
      <p:bldP spid="110" grpId="0" animBg="1"/>
      <p:bldP spid="119" grpId="0" animBg="1"/>
      <p:bldP spid="126" grpId="0" animBg="1"/>
      <p:bldP spid="133" grpId="0" animBg="1"/>
      <p:bldP spid="143" grpId="0" animBg="1"/>
      <p:bldP spid="149" grpId="0" animBg="1"/>
      <p:bldP spid="155" grpId="0" animBg="1"/>
      <p:bldP spid="162" grpId="0"/>
      <p:bldP spid="163" grpId="0"/>
      <p:bldP spid="7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9525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Journey Beyond Full Abstraction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28700"/>
            <a:ext cx="8534400" cy="4419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First to explore space of secure compilation criteria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/>
              <a:t>based on robust property preservation</a:t>
            </a:r>
          </a:p>
          <a:p>
            <a:r>
              <a:rPr lang="en-US" sz="2800" b="1" dirty="0" smtClean="0">
                <a:solidFill>
                  <a:schemeClr val="tx2"/>
                </a:solidFill>
              </a:rPr>
              <a:t>Carefully </a:t>
            </a:r>
            <a:r>
              <a:rPr lang="en-US" sz="2800" b="1" dirty="0" smtClean="0">
                <a:solidFill>
                  <a:schemeClr val="tx2"/>
                </a:solidFill>
              </a:rPr>
              <a:t>studied </a:t>
            </a:r>
            <a:r>
              <a:rPr lang="en-US" sz="2800" b="1" dirty="0" smtClean="0">
                <a:solidFill>
                  <a:schemeClr val="tx2"/>
                </a:solidFill>
              </a:rPr>
              <a:t>the criteria and their relations</a:t>
            </a:r>
          </a:p>
          <a:p>
            <a:pPr lvl="1"/>
            <a:r>
              <a:rPr lang="en-US" sz="2400" dirty="0" smtClean="0"/>
              <a:t>Property-free characterizations</a:t>
            </a:r>
          </a:p>
          <a:p>
            <a:pPr lvl="1"/>
            <a:r>
              <a:rPr lang="en-US" sz="2400" dirty="0" smtClean="0"/>
              <a:t>implications, </a:t>
            </a:r>
            <a:r>
              <a:rPr lang="en-US" sz="2400" b="1" dirty="0" smtClean="0"/>
              <a:t>collapses</a:t>
            </a:r>
            <a:r>
              <a:rPr lang="en-US" sz="2400" dirty="0" smtClean="0"/>
              <a:t>, </a:t>
            </a:r>
            <a:r>
              <a:rPr lang="en-US" sz="2400" b="1" dirty="0" smtClean="0"/>
              <a:t>separations results </a:t>
            </a:r>
          </a:p>
          <a:p>
            <a:r>
              <a:rPr lang="en-US" sz="2800" b="1" dirty="0" smtClean="0">
                <a:solidFill>
                  <a:schemeClr val="tx2"/>
                </a:solidFill>
              </a:rPr>
              <a:t>Introduced </a:t>
            </a:r>
            <a:r>
              <a:rPr lang="en-US" sz="2800" b="1" dirty="0" smtClean="0">
                <a:solidFill>
                  <a:schemeClr val="tx2"/>
                </a:solidFill>
              </a:rPr>
              <a:t>relational (hyper)properties (new classes!)</a:t>
            </a:r>
          </a:p>
          <a:p>
            <a:r>
              <a:rPr lang="en-US" sz="2800" b="1" dirty="0" smtClean="0">
                <a:solidFill>
                  <a:schemeClr val="tx2"/>
                </a:solidFill>
              </a:rPr>
              <a:t>Clarified </a:t>
            </a:r>
            <a:r>
              <a:rPr lang="en-US" sz="2800" b="1" dirty="0" smtClean="0">
                <a:solidFill>
                  <a:schemeClr val="tx2"/>
                </a:solidFill>
              </a:rPr>
              <a:t>relation to full abstraction ...</a:t>
            </a:r>
          </a:p>
          <a:p>
            <a:r>
              <a:rPr lang="en-US" sz="2800" b="1" dirty="0">
                <a:solidFill>
                  <a:schemeClr val="tx2"/>
                </a:solidFill>
              </a:rPr>
              <a:t>Embraced and extended proof </a:t>
            </a:r>
            <a:r>
              <a:rPr lang="en-US" sz="2800" b="1" dirty="0" smtClean="0">
                <a:solidFill>
                  <a:schemeClr val="tx2"/>
                </a:solidFill>
              </a:rPr>
              <a:t>techniques 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BA9C-1FBB-4D46-B089-AB487B58273B}" type="slidenum">
              <a:rPr lang="en-US" smtClean="0"/>
              <a:t>15</a:t>
            </a:fld>
            <a:endParaRPr lang="en-US"/>
          </a:p>
        </p:txBody>
      </p:sp>
      <p:pic>
        <p:nvPicPr>
          <p:cNvPr id="8" name="Picture 7" descr="Coq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7" y="2552700"/>
            <a:ext cx="91440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1" y="2172230"/>
            <a:ext cx="1066799" cy="10667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3144" y="5155168"/>
            <a:ext cx="7797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hlinkClick r:id="rId4"/>
              </a:rPr>
              <a:t>https://</a:t>
            </a:r>
            <a:r>
              <a:rPr lang="en-US" b="1" dirty="0" smtClean="0">
                <a:hlinkClick r:id="rId4"/>
              </a:rPr>
              <a:t>github.com/secure-compilation/exploring-robust-property-preservation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8213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800100"/>
            <a:ext cx="8229600" cy="9525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3">
                    <a:lumMod val="50000"/>
                  </a:schemeClr>
                </a:solidFill>
              </a:rPr>
              <a:t>Good programming 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languages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smtClean="0"/>
              <a:t>provide</a:t>
            </a:r>
            <a:br>
              <a:rPr lang="en-US" sz="3600" b="1" dirty="0" smtClean="0"/>
            </a:br>
            <a:r>
              <a:rPr lang="en-US" sz="3000" b="1" dirty="0" smtClean="0">
                <a:solidFill>
                  <a:srgbClr val="7030A0"/>
                </a:solidFill>
              </a:rPr>
              <a:t>helpful </a:t>
            </a:r>
            <a:r>
              <a:rPr lang="en-US" sz="3000" b="1" dirty="0">
                <a:solidFill>
                  <a:srgbClr val="7030A0"/>
                </a:solidFill>
              </a:rPr>
              <a:t>abstractions</a:t>
            </a:r>
            <a:r>
              <a:rPr lang="en-US" sz="3000" b="1" dirty="0"/>
              <a:t> for </a:t>
            </a:r>
            <a:r>
              <a:rPr lang="en-US" sz="3000" b="1" dirty="0">
                <a:solidFill>
                  <a:schemeClr val="tx2"/>
                </a:solidFill>
              </a:rPr>
              <a:t>writing more secure code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828535"/>
            <a:ext cx="8153400" cy="1028436"/>
          </a:xfrm>
        </p:spPr>
        <p:txBody>
          <a:bodyPr>
            <a:normAutofit/>
          </a:bodyPr>
          <a:lstStyle/>
          <a:p>
            <a:r>
              <a:rPr lang="en-US" sz="2600" dirty="0" smtClean="0"/>
              <a:t>structured control flow, procedures, modules, interfaces</a:t>
            </a:r>
            <a:r>
              <a:rPr lang="en-US" sz="2600" dirty="0"/>
              <a:t>, </a:t>
            </a:r>
            <a:r>
              <a:rPr lang="en-US" sz="2600" dirty="0" smtClean="0"/>
              <a:t>correctness and security specifications, ...</a:t>
            </a:r>
          </a:p>
          <a:p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BA9C-1FBB-4D46-B089-AB487B58273B}" type="slidenum">
              <a:rPr lang="en-US" smtClean="0"/>
              <a:t>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9600" y="3123935"/>
            <a:ext cx="7543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ea typeface="+mj-ea"/>
                <a:cs typeface="+mj-cs"/>
              </a:rPr>
              <a:t>a</a:t>
            </a:r>
            <a:r>
              <a:rPr lang="en-US" sz="3200" b="1" dirty="0" smtClean="0">
                <a:solidFill>
                  <a:srgbClr val="7030A0"/>
                </a:solidFill>
                <a:ea typeface="+mj-ea"/>
                <a:cs typeface="+mj-cs"/>
              </a:rPr>
              <a:t>bstractions </a:t>
            </a:r>
            <a:r>
              <a:rPr lang="en-US" sz="3200" b="1" dirty="0">
                <a:solidFill>
                  <a:srgbClr val="7030A0"/>
                </a:solidFill>
                <a:ea typeface="+mj-ea"/>
                <a:cs typeface="+mj-cs"/>
              </a:rPr>
              <a:t>not enforced</a:t>
            </a:r>
            <a:r>
              <a:rPr lang="en-US" sz="3200" b="1" dirty="0">
                <a:solidFill>
                  <a:srgbClr val="C00000"/>
                </a:solidFill>
                <a:ea typeface="+mj-ea"/>
                <a:cs typeface="+mj-cs"/>
              </a:rPr>
              <a:t> </a:t>
            </a:r>
            <a:r>
              <a:rPr lang="en-US" sz="3200" b="1" dirty="0" smtClean="0">
                <a:ea typeface="+mj-ea"/>
                <a:cs typeface="+mj-cs"/>
              </a:rPr>
              <a:t>when compiling and linking </a:t>
            </a:r>
            <a:r>
              <a:rPr lang="en-US" sz="3200" b="1" dirty="0">
                <a:ea typeface="+mj-ea"/>
                <a:cs typeface="+mj-cs"/>
              </a:rPr>
              <a:t>with </a:t>
            </a:r>
            <a:r>
              <a:rPr lang="en-US" sz="3200" b="1" dirty="0">
                <a:solidFill>
                  <a:srgbClr val="C00000"/>
                </a:solidFill>
                <a:ea typeface="+mj-ea"/>
                <a:cs typeface="+mj-cs"/>
              </a:rPr>
              <a:t>adversarial low-level code</a:t>
            </a:r>
            <a:endParaRPr lang="en-US" sz="1600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609600" y="4190735"/>
            <a:ext cx="8153400" cy="571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9698" indent="-329698" algn="l" defTabSz="8791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46" indent="-274749" algn="l" defTabSz="87919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8995" indent="-219799" algn="l" defTabSz="8791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38592" indent="-219799" algn="l" defTabSz="87919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8190" indent="-219799" algn="l" defTabSz="87919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9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7788" indent="-219799" algn="l" defTabSz="8791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7386" indent="-219799" algn="l" defTabSz="8791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6984" indent="-219799" algn="l" defTabSz="8791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6581" indent="-219799" algn="l" defTabSz="8791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all source-level security guarantees are lost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35255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9525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HACL* </a:t>
            </a:r>
            <a:r>
              <a:rPr lang="en-US" sz="3200" b="1" dirty="0" smtClean="0"/>
              <a:t>verified cryptographic </a:t>
            </a:r>
            <a:r>
              <a:rPr lang="en-US" sz="3200" b="1" dirty="0" smtClean="0"/>
              <a:t>library</a:t>
            </a:r>
            <a:r>
              <a:rPr lang="en-US" sz="3200" b="1" dirty="0" smtClean="0">
                <a:solidFill>
                  <a:schemeClr val="bg1"/>
                </a:solidFill>
              </a:rPr>
              <a:t>, </a:t>
            </a:r>
            <a:r>
              <a:rPr lang="en-US" sz="3200" b="1" dirty="0" smtClean="0">
                <a:solidFill>
                  <a:schemeClr val="bg1"/>
                </a:solidFill>
              </a:rPr>
              <a:t>in practice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BA9C-1FBB-4D46-B089-AB487B58273B}" type="slidenum">
              <a:rPr lang="en-US" smtClean="0"/>
              <a:t>3</a:t>
            </a:fld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745320" y="2501900"/>
            <a:ext cx="0" cy="10795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1341438" y="1930400"/>
            <a:ext cx="2544762" cy="698500"/>
            <a:chOff x="609600" y="609600"/>
            <a:chExt cx="1676400" cy="838200"/>
          </a:xfrm>
        </p:grpSpPr>
        <p:sp>
          <p:nvSpPr>
            <p:cNvPr id="7" name="Rounded Rectangle 6"/>
            <p:cNvSpPr/>
            <p:nvPr/>
          </p:nvSpPr>
          <p:spPr>
            <a:xfrm>
              <a:off x="609600" y="609600"/>
              <a:ext cx="1371600" cy="5334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762000" y="762000"/>
              <a:ext cx="1371600" cy="5334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914400" y="914400"/>
              <a:ext cx="1371600" cy="5334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HACL* library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1214438" y="3581400"/>
            <a:ext cx="6794500" cy="50800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324600" y="2501900"/>
            <a:ext cx="0" cy="10795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4770438" y="1930400"/>
            <a:ext cx="3078162" cy="698500"/>
            <a:chOff x="609600" y="609600"/>
            <a:chExt cx="3693794" cy="838200"/>
          </a:xfrm>
        </p:grpSpPr>
        <p:sp>
          <p:nvSpPr>
            <p:cNvPr id="22" name="Rounded Rectangle 21"/>
            <p:cNvSpPr/>
            <p:nvPr/>
          </p:nvSpPr>
          <p:spPr>
            <a:xfrm>
              <a:off x="609600" y="609600"/>
              <a:ext cx="3236594" cy="533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761999" y="762000"/>
              <a:ext cx="3316436" cy="533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914400" y="914400"/>
              <a:ext cx="3388994" cy="533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C00000"/>
                  </a:solidFill>
                </a:rPr>
                <a:t>Firefox web browser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</p:grpSp>
      <p:cxnSp>
        <p:nvCxnSpPr>
          <p:cNvPr id="25" name="Straight Arrow Connector 24"/>
          <p:cNvCxnSpPr/>
          <p:nvPr/>
        </p:nvCxnSpPr>
        <p:spPr>
          <a:xfrm>
            <a:off x="4077512" y="3827463"/>
            <a:ext cx="444500" cy="0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381782" y="3605307"/>
            <a:ext cx="7665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ASM</a:t>
            </a:r>
            <a:endParaRPr 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5956081" y="3609772"/>
            <a:ext cx="7665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ASM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9600" y="4617303"/>
            <a:ext cx="84512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Insecure interoperability: </a:t>
            </a:r>
            <a:r>
              <a:rPr lang="en-US" sz="2400" b="1" dirty="0"/>
              <a:t>linked </a:t>
            </a:r>
            <a:r>
              <a:rPr lang="en-US" sz="2400" b="1" dirty="0" smtClean="0"/>
              <a:t>code can read and write</a:t>
            </a:r>
          </a:p>
          <a:p>
            <a:r>
              <a:rPr lang="en-US" sz="2400" b="1" dirty="0" smtClean="0"/>
              <a:t>data </a:t>
            </a:r>
            <a:r>
              <a:rPr lang="en-US" sz="2400" b="1" dirty="0"/>
              <a:t>and </a:t>
            </a:r>
            <a:r>
              <a:rPr lang="en-US" sz="2400" b="1" dirty="0" smtClean="0"/>
              <a:t>code</a:t>
            </a:r>
            <a:r>
              <a:rPr lang="en-US" sz="2400" dirty="0" smtClean="0"/>
              <a:t>, </a:t>
            </a:r>
            <a:r>
              <a:rPr lang="en-US" sz="2400" b="1" dirty="0" smtClean="0"/>
              <a:t>jump </a:t>
            </a:r>
            <a:r>
              <a:rPr lang="en-US" sz="2400" b="1" dirty="0"/>
              <a:t>to arbitrary instructions</a:t>
            </a:r>
            <a:r>
              <a:rPr lang="en-US" sz="2400" dirty="0"/>
              <a:t>, </a:t>
            </a:r>
            <a:r>
              <a:rPr lang="en-US" sz="2400" b="1" dirty="0"/>
              <a:t>smash the stack</a:t>
            </a:r>
            <a:r>
              <a:rPr lang="en-US" sz="2400" dirty="0"/>
              <a:t>, </a:t>
            </a:r>
            <a:r>
              <a:rPr lang="en-US" sz="2400" dirty="0" smtClean="0"/>
              <a:t>...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1295400" y="1485900"/>
            <a:ext cx="2572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~100.000 LOC in F*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4693684" y="1409700"/>
            <a:ext cx="3421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16.000.000+ LOC in C/C++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066801" y="1485901"/>
            <a:ext cx="3236770" cy="2819400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5" name="Rounded Rectangle 44"/>
          <p:cNvSpPr/>
          <p:nvPr/>
        </p:nvSpPr>
        <p:spPr>
          <a:xfrm>
            <a:off x="952500" y="1333500"/>
            <a:ext cx="7302500" cy="3124200"/>
          </a:xfrm>
          <a:prstGeom prst="roundRect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6" name="Rectangle 45"/>
          <p:cNvSpPr/>
          <p:nvPr/>
        </p:nvSpPr>
        <p:spPr>
          <a:xfrm>
            <a:off x="2694989" y="2728507"/>
            <a:ext cx="14221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 smtClean="0"/>
              <a:t>KreMLin</a:t>
            </a:r>
            <a:endParaRPr lang="en-US" sz="2000" dirty="0"/>
          </a:p>
          <a:p>
            <a:pPr algn="ctr"/>
            <a:r>
              <a:rPr lang="en-US" sz="2000" dirty="0" smtClean="0"/>
              <a:t>+ </a:t>
            </a:r>
            <a:r>
              <a:rPr lang="en-US" sz="2000" dirty="0" err="1" smtClean="0"/>
              <a:t>CompCert</a:t>
            </a:r>
            <a:endParaRPr lang="en-US" sz="2000" dirty="0"/>
          </a:p>
        </p:txBody>
      </p:sp>
      <p:sp>
        <p:nvSpPr>
          <p:cNvPr id="48" name="Rectangle 47"/>
          <p:cNvSpPr/>
          <p:nvPr/>
        </p:nvSpPr>
        <p:spPr>
          <a:xfrm>
            <a:off x="6324600" y="2914590"/>
            <a:ext cx="619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/>
              <a:t>GCC</a:t>
            </a:r>
            <a:endParaRPr lang="en-US" sz="2000" dirty="0"/>
          </a:p>
        </p:txBody>
      </p:sp>
      <p:pic>
        <p:nvPicPr>
          <p:cNvPr id="27" name="Picture 26" descr="heartble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2697" y="2217087"/>
            <a:ext cx="1066800" cy="12920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7225" y="1409699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160x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520397" y="380425"/>
            <a:ext cx="21489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ea typeface="+mj-ea"/>
                <a:cs typeface="+mj-cs"/>
              </a:rPr>
              <a:t>, in practice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53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8" grpId="0"/>
      <p:bldP spid="30" grpId="0"/>
      <p:bldP spid="37" grpId="0"/>
      <p:bldP spid="40" grpId="0"/>
      <p:bldP spid="45" grpId="0" animBg="1"/>
      <p:bldP spid="46" grpId="0"/>
      <p:bldP spid="48" grpId="0"/>
      <p:bldP spid="3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We need secure compilation chains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1"/>
            <a:ext cx="8534400" cy="3771636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Protect source-level abstractions</a:t>
            </a:r>
            <a:br>
              <a:rPr lang="en-US" sz="3200" b="1" dirty="0" smtClean="0">
                <a:solidFill>
                  <a:schemeClr val="tx2"/>
                </a:solidFill>
              </a:rPr>
            </a:br>
            <a:r>
              <a:rPr lang="en-US" sz="3200" b="1" dirty="0" smtClean="0">
                <a:solidFill>
                  <a:srgbClr val="C00000"/>
                </a:solidFill>
              </a:rPr>
              <a:t>even against linked adversarial low-level code</a:t>
            </a:r>
          </a:p>
          <a:p>
            <a:pPr lvl="1"/>
            <a:r>
              <a:rPr lang="en-US" sz="2400" b="1" dirty="0"/>
              <a:t>various</a:t>
            </a:r>
            <a:r>
              <a:rPr lang="en-US" sz="2400" dirty="0"/>
              <a:t> </a:t>
            </a:r>
            <a:r>
              <a:rPr lang="en-US" sz="2400" b="1" dirty="0" smtClean="0"/>
              <a:t>enforcement </a:t>
            </a:r>
            <a:r>
              <a:rPr lang="en-US" sz="2400" b="1" dirty="0" smtClean="0"/>
              <a:t>mechanisms</a:t>
            </a:r>
            <a:r>
              <a:rPr lang="en-US" sz="2400" dirty="0" smtClean="0"/>
              <a:t>: </a:t>
            </a:r>
            <a:r>
              <a:rPr lang="en-US" sz="2400" dirty="0"/>
              <a:t>processes, SFI, ...</a:t>
            </a:r>
          </a:p>
          <a:p>
            <a:pPr lvl="1"/>
            <a:r>
              <a:rPr lang="en-US" sz="2400" dirty="0"/>
              <a:t>shared responsibility: compiler, linker, loader, OS, </a:t>
            </a:r>
            <a:r>
              <a:rPr lang="en-US" sz="2400" dirty="0" smtClean="0"/>
              <a:t>HW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r>
              <a:rPr lang="en-US" sz="3200" b="1" dirty="0" smtClean="0">
                <a:solidFill>
                  <a:schemeClr val="tx2"/>
                </a:solidFill>
              </a:rPr>
              <a:t>Goal: enable source-level security reasoning</a:t>
            </a:r>
          </a:p>
          <a:p>
            <a:pPr lvl="1"/>
            <a:r>
              <a:rPr lang="en-US" sz="2400" b="1" dirty="0" smtClean="0"/>
              <a:t>linked adversarial target code </a:t>
            </a:r>
            <a:r>
              <a:rPr lang="en-US" sz="2400" b="1" dirty="0" smtClean="0"/>
              <a:t>cannot break the security of compiled program </a:t>
            </a:r>
            <a:r>
              <a:rPr lang="en-US" sz="2400" dirty="0" smtClean="0"/>
              <a:t>any more </a:t>
            </a:r>
            <a:r>
              <a:rPr lang="en-US" sz="2400" dirty="0"/>
              <a:t>than some </a:t>
            </a:r>
            <a:r>
              <a:rPr lang="en-US" sz="2400" dirty="0" smtClean="0"/>
              <a:t>linked source code</a:t>
            </a:r>
            <a:endParaRPr lang="en-US" sz="2400" dirty="0" smtClean="0"/>
          </a:p>
          <a:p>
            <a:pPr lvl="1"/>
            <a:r>
              <a:rPr lang="en-US" sz="2400" b="1" dirty="0" smtClean="0"/>
              <a:t>no "low-level" attacks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BA9C-1FBB-4D46-B089-AB487B5827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0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90500"/>
            <a:ext cx="6858000" cy="9525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</a:rPr>
              <a:t>Robustly preserving security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55066" y="1409700"/>
            <a:ext cx="2730500" cy="101600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rgbClr val="C00000"/>
                </a:solidFill>
              </a:rPr>
              <a:t>                              </a:t>
            </a:r>
            <a:r>
              <a:rPr lang="en-US" sz="1500" b="1" dirty="0" smtClean="0">
                <a:solidFill>
                  <a:srgbClr val="C00000"/>
                </a:solidFill>
              </a:rPr>
              <a:t>source</a:t>
            </a:r>
            <a:br>
              <a:rPr lang="en-US" sz="1500" b="1" dirty="0" smtClean="0">
                <a:solidFill>
                  <a:srgbClr val="C00000"/>
                </a:solidFill>
              </a:rPr>
            </a:br>
            <a:r>
              <a:rPr lang="en-US" sz="1500" b="1" dirty="0" smtClean="0">
                <a:solidFill>
                  <a:srgbClr val="C00000"/>
                </a:solidFill>
              </a:rPr>
              <a:t>                              context</a:t>
            </a:r>
            <a:endParaRPr lang="en-US" sz="1500" b="1" dirty="0">
              <a:solidFill>
                <a:srgbClr val="C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55066" y="3021012"/>
            <a:ext cx="2857500" cy="107950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rgbClr val="C00000"/>
                </a:solidFill>
              </a:rPr>
              <a:t>                      </a:t>
            </a:r>
            <a:r>
              <a:rPr lang="en-US" sz="1500" b="1" dirty="0" smtClean="0">
                <a:solidFill>
                  <a:srgbClr val="C00000"/>
                </a:solidFill>
              </a:rPr>
              <a:t>      target                                                     </a:t>
            </a:r>
          </a:p>
          <a:p>
            <a:pPr algn="ctr"/>
            <a:r>
              <a:rPr lang="en-US" sz="1500" b="1" dirty="0">
                <a:solidFill>
                  <a:srgbClr val="C00000"/>
                </a:solidFill>
              </a:rPr>
              <a:t> </a:t>
            </a:r>
            <a:r>
              <a:rPr lang="en-US" sz="1500" b="1" dirty="0" smtClean="0">
                <a:solidFill>
                  <a:srgbClr val="C00000"/>
                </a:solidFill>
              </a:rPr>
              <a:t>                             context</a:t>
            </a:r>
            <a:endParaRPr lang="en-US" sz="1500" b="1" dirty="0">
              <a:solidFill>
                <a:srgbClr val="C00000"/>
              </a:solidFill>
            </a:endParaRPr>
          </a:p>
          <a:p>
            <a:pPr algn="ctr"/>
            <a:endParaRPr lang="en-US" sz="1500" b="1" dirty="0">
              <a:solidFill>
                <a:srgbClr val="C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45566" y="1647825"/>
            <a:ext cx="1143000" cy="5715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schemeClr val="tx1"/>
                </a:solidFill>
              </a:rPr>
              <a:t>source</a:t>
            </a:r>
          </a:p>
          <a:p>
            <a:pPr algn="ctr"/>
            <a:endParaRPr lang="en-US" sz="1500" b="1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stCxn id="7" idx="2"/>
          </p:cNvCxnSpPr>
          <p:nvPr/>
        </p:nvCxnSpPr>
        <p:spPr>
          <a:xfrm>
            <a:off x="3817066" y="2219325"/>
            <a:ext cx="0" cy="1016000"/>
          </a:xfrm>
          <a:prstGeom prst="straightConnector1">
            <a:avLst/>
          </a:prstGeom>
          <a:ln w="635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3245566" y="3235325"/>
            <a:ext cx="1143000" cy="5715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schemeClr val="tx1"/>
                </a:solidFill>
              </a:rPr>
              <a:t>compiled</a:t>
            </a:r>
            <a:endParaRPr lang="en-US" sz="1500" b="1" dirty="0">
              <a:solidFill>
                <a:schemeClr val="tx1"/>
              </a:solidFill>
            </a:endParaRPr>
          </a:p>
          <a:p>
            <a:pPr algn="ctr"/>
            <a:endParaRPr lang="en-US" sz="1500" b="1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182191" y="3529012"/>
            <a:ext cx="444500" cy="0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198066" y="1941512"/>
            <a:ext cx="444500" cy="0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931246" y="2552700"/>
            <a:ext cx="88582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b="1" dirty="0">
                <a:solidFill>
                  <a:schemeClr val="accent3">
                    <a:lumMod val="50000"/>
                  </a:schemeClr>
                </a:solidFill>
              </a:rPr>
              <a:t>compiler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03046" y="1673827"/>
            <a:ext cx="110735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b="1" dirty="0">
                <a:solidFill>
                  <a:schemeClr val="tx2"/>
                </a:solidFill>
              </a:rPr>
              <a:t>secure</a:t>
            </a:r>
            <a:endParaRPr lang="en-US" sz="1667" b="1" dirty="0">
              <a:solidFill>
                <a:schemeClr val="tx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53757" y="3211876"/>
            <a:ext cx="110735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b="1" dirty="0">
                <a:solidFill>
                  <a:schemeClr val="tx2"/>
                </a:solidFill>
              </a:rPr>
              <a:t>secure</a:t>
            </a:r>
            <a:endParaRPr lang="en-US" sz="1667" b="1" dirty="0">
              <a:solidFill>
                <a:schemeClr val="tx2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384191" y="1917328"/>
            <a:ext cx="8657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/>
              <a:t>program</a:t>
            </a:r>
            <a:endParaRPr lang="en-US" sz="1500" dirty="0"/>
          </a:p>
        </p:txBody>
      </p:sp>
      <p:sp>
        <p:nvSpPr>
          <p:cNvPr id="32" name="Rectangle 31"/>
          <p:cNvSpPr/>
          <p:nvPr/>
        </p:nvSpPr>
        <p:spPr>
          <a:xfrm>
            <a:off x="3401450" y="3475236"/>
            <a:ext cx="8657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/>
              <a:t>program</a:t>
            </a:r>
            <a:endParaRPr lang="en-US" sz="1500" dirty="0"/>
          </a:p>
        </p:txBody>
      </p:sp>
      <p:sp>
        <p:nvSpPr>
          <p:cNvPr id="36" name="Rectangle 35"/>
          <p:cNvSpPr/>
          <p:nvPr/>
        </p:nvSpPr>
        <p:spPr>
          <a:xfrm>
            <a:off x="4419808" y="3768769"/>
            <a:ext cx="13986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u="sng" dirty="0">
                <a:solidFill>
                  <a:srgbClr val="C00000"/>
                </a:solidFill>
              </a:rPr>
              <a:t>no extra power</a:t>
            </a:r>
            <a:endParaRPr lang="en-US" sz="1500" u="sng" dirty="0"/>
          </a:p>
        </p:txBody>
      </p:sp>
      <p:sp>
        <p:nvSpPr>
          <p:cNvPr id="37" name="Rectangle 36"/>
          <p:cNvSpPr/>
          <p:nvPr/>
        </p:nvSpPr>
        <p:spPr>
          <a:xfrm>
            <a:off x="3372566" y="3776486"/>
            <a:ext cx="9630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u="sng" dirty="0"/>
              <a:t>protected</a:t>
            </a:r>
            <a:endParaRPr lang="en-US" sz="150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BA9C-1FBB-4D46-B089-AB487B58273B}" type="slidenum">
              <a:rPr lang="en-US" smtClean="0"/>
              <a:t>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26912" y="4381500"/>
            <a:ext cx="71840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But what should </a:t>
            </a:r>
            <a:r>
              <a:rPr lang="en-US" sz="4000" b="1" dirty="0" smtClean="0">
                <a:solidFill>
                  <a:schemeClr val="tx2"/>
                </a:solidFill>
              </a:rPr>
              <a:t>"secure"</a:t>
            </a:r>
            <a:r>
              <a:rPr lang="en-US" sz="4000" b="1" dirty="0" smtClean="0">
                <a:solidFill>
                  <a:srgbClr val="C00000"/>
                </a:solidFill>
              </a:rPr>
              <a:t> mean?</a:t>
            </a:r>
          </a:p>
        </p:txBody>
      </p:sp>
      <p:sp>
        <p:nvSpPr>
          <p:cNvPr id="38" name="Rectangle 37"/>
          <p:cNvSpPr>
            <a:spLocks noChangeAspect="1"/>
          </p:cNvSpPr>
          <p:nvPr/>
        </p:nvSpPr>
        <p:spPr>
          <a:xfrm>
            <a:off x="2116813" y="1603534"/>
            <a:ext cx="9668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source</a:t>
            </a:r>
            <a:br>
              <a:rPr lang="en-US" sz="1600" b="1" dirty="0" smtClean="0">
                <a:solidFill>
                  <a:srgbClr val="C00000"/>
                </a:solidFill>
              </a:rPr>
            </a:br>
            <a:r>
              <a:rPr lang="en-US" sz="1600" b="1" dirty="0" smtClean="0">
                <a:solidFill>
                  <a:srgbClr val="C00000"/>
                </a:solidFill>
              </a:rPr>
              <a:t>context</a:t>
            </a:r>
          </a:p>
        </p:txBody>
      </p:sp>
      <p:sp>
        <p:nvSpPr>
          <p:cNvPr id="39" name="TextBox 38"/>
          <p:cNvSpPr txBox="1">
            <a:spLocks noChangeAspect="1"/>
          </p:cNvSpPr>
          <p:nvPr/>
        </p:nvSpPr>
        <p:spPr>
          <a:xfrm>
            <a:off x="1766686" y="1509712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∀</a:t>
            </a:r>
            <a:endParaRPr lang="en-US" sz="4800" b="1" dirty="0"/>
          </a:p>
        </p:txBody>
      </p:sp>
      <p:sp>
        <p:nvSpPr>
          <p:cNvPr id="40" name="Rectangle 39"/>
          <p:cNvSpPr>
            <a:spLocks noChangeAspect="1"/>
          </p:cNvSpPr>
          <p:nvPr/>
        </p:nvSpPr>
        <p:spPr>
          <a:xfrm>
            <a:off x="2116813" y="3203734"/>
            <a:ext cx="9668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target</a:t>
            </a:r>
            <a:br>
              <a:rPr lang="en-US" sz="1600" b="1" dirty="0" smtClean="0">
                <a:solidFill>
                  <a:srgbClr val="C00000"/>
                </a:solidFill>
              </a:rPr>
            </a:br>
            <a:r>
              <a:rPr lang="en-US" sz="1600" b="1" dirty="0" smtClean="0">
                <a:solidFill>
                  <a:srgbClr val="C00000"/>
                </a:solidFill>
              </a:rPr>
              <a:t>context</a:t>
            </a:r>
          </a:p>
        </p:txBody>
      </p:sp>
      <p:sp>
        <p:nvSpPr>
          <p:cNvPr id="41" name="TextBox 40"/>
          <p:cNvSpPr txBox="1">
            <a:spLocks noChangeAspect="1"/>
          </p:cNvSpPr>
          <p:nvPr/>
        </p:nvSpPr>
        <p:spPr>
          <a:xfrm>
            <a:off x="1766686" y="3109912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∀</a:t>
            </a:r>
            <a:endParaRPr lang="en-US" sz="4800" b="1" dirty="0"/>
          </a:p>
        </p:txBody>
      </p:sp>
      <p:sp>
        <p:nvSpPr>
          <p:cNvPr id="24" name="TextBox 23"/>
          <p:cNvSpPr txBox="1">
            <a:spLocks noChangeAspect="1"/>
          </p:cNvSpPr>
          <p:nvPr/>
        </p:nvSpPr>
        <p:spPr>
          <a:xfrm rot="5400000">
            <a:off x="6064629" y="2265938"/>
            <a:ext cx="7841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⇒</a:t>
            </a:r>
            <a:endParaRPr lang="en-US" sz="5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4757542"/>
      </p:ext>
    </p:extLst>
  </p:cSld>
  <p:clrMapOvr>
    <a:masterClrMapping/>
  </p:clrMapOvr>
  <p:transition advTm="695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3" grpId="0"/>
      <p:bldP spid="19" grpId="0"/>
      <p:bldP spid="23" grpId="0"/>
      <p:bldP spid="31" grpId="0"/>
      <p:bldP spid="32" grpId="0"/>
      <p:bldP spid="36" grpId="0"/>
      <p:bldP spid="37" grpId="0"/>
      <p:bldP spid="3" grpId="0"/>
      <p:bldP spid="38" grpId="0"/>
      <p:bldP spid="39" grpId="0"/>
      <p:bldP spid="40" grpId="0"/>
      <p:bldP spid="41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545" y="723900"/>
            <a:ext cx="6095055" cy="452949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BA9C-1FBB-4D46-B089-AB487B58273B}" type="slidenum">
              <a:rPr lang="en-US" smtClean="0"/>
              <a:t>6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7530688" y="964168"/>
            <a:ext cx="1606850" cy="4112062"/>
            <a:chOff x="7530688" y="964168"/>
            <a:chExt cx="1606850" cy="4112062"/>
          </a:xfrm>
        </p:grpSpPr>
        <p:cxnSp>
          <p:nvCxnSpPr>
            <p:cNvPr id="3" name="Straight Arrow Connector 2"/>
            <p:cNvCxnSpPr/>
            <p:nvPr/>
          </p:nvCxnSpPr>
          <p:spPr>
            <a:xfrm>
              <a:off x="8305429" y="1334030"/>
              <a:ext cx="371" cy="281887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7622197" y="964168"/>
              <a:ext cx="1366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More secure</a:t>
              </a:r>
              <a:endParaRPr lang="en-US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530688" y="4152900"/>
              <a:ext cx="160685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7030A0"/>
                  </a:solidFill>
                </a:rPr>
                <a:t>More efficient</a:t>
              </a:r>
            </a:p>
            <a:p>
              <a:pPr algn="ctr"/>
              <a:r>
                <a:rPr lang="en-US" b="1" dirty="0" smtClean="0">
                  <a:solidFill>
                    <a:srgbClr val="7030A0"/>
                  </a:solidFill>
                </a:rPr>
                <a:t>to enforce</a:t>
              </a:r>
            </a:p>
            <a:p>
              <a:pPr algn="ctr"/>
              <a:r>
                <a:rPr lang="en-US" b="1" dirty="0" smtClean="0"/>
                <a:t>Easier to prove</a:t>
              </a:r>
              <a:endParaRPr lang="en-US" b="1" dirty="0"/>
            </a:p>
          </p:txBody>
        </p:sp>
      </p:grp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-114300"/>
            <a:ext cx="8229600" cy="952500"/>
          </a:xfrm>
        </p:spPr>
        <p:txBody>
          <a:bodyPr>
            <a:noAutofit/>
          </a:bodyPr>
          <a:lstStyle/>
          <a:p>
            <a:r>
              <a:rPr lang="en-US" sz="3200" b="1" dirty="0"/>
              <a:t>What </a:t>
            </a:r>
            <a:r>
              <a:rPr lang="en-US" sz="3200" b="1" dirty="0" smtClean="0"/>
              <a:t>properties </a:t>
            </a:r>
            <a:r>
              <a:rPr lang="en-US" sz="3200" b="1" dirty="0"/>
              <a:t>should we </a:t>
            </a:r>
            <a:r>
              <a:rPr lang="en-US" sz="3200" b="1" dirty="0" smtClean="0"/>
              <a:t>robustly preserve</a:t>
            </a:r>
            <a:r>
              <a:rPr lang="en-US" sz="3200" b="1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3814" y="4375547"/>
            <a:ext cx="1709250" cy="615553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r>
              <a:rPr lang="en-US" b="1" dirty="0"/>
              <a:t>trace </a:t>
            </a:r>
            <a:r>
              <a:rPr lang="en-US" b="1" dirty="0" smtClean="0"/>
              <a:t>properties</a:t>
            </a:r>
          </a:p>
          <a:p>
            <a:r>
              <a:rPr lang="en-US" sz="1600" dirty="0" smtClean="0"/>
              <a:t>(safety &amp; liveness)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76200" y="2792968"/>
            <a:ext cx="1722972" cy="6155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 smtClean="0"/>
              <a:t>hyperproperties</a:t>
            </a:r>
          </a:p>
          <a:p>
            <a:r>
              <a:rPr lang="en-US" sz="1600" dirty="0" smtClean="0"/>
              <a:t>(noninterference)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124390" y="821948"/>
            <a:ext cx="1777218" cy="8925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 smtClean="0"/>
              <a:t>relational</a:t>
            </a:r>
          </a:p>
          <a:p>
            <a:r>
              <a:rPr lang="en-US" b="1" dirty="0" smtClean="0"/>
              <a:t>hyperproperties</a:t>
            </a:r>
          </a:p>
          <a:p>
            <a:r>
              <a:rPr lang="en-US" sz="1600" dirty="0" smtClean="0"/>
              <a:t>(trace equivalence)</a:t>
            </a:r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523905" y="4995781"/>
            <a:ext cx="11778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only integrity</a:t>
            </a:r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2183" y="3408521"/>
            <a:ext cx="17687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+ data confidentiality</a:t>
            </a:r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200" y="1714500"/>
            <a:ext cx="18652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+ code confidentiality</a:t>
            </a:r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32574" y="659368"/>
            <a:ext cx="3635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No </a:t>
            </a:r>
            <a:r>
              <a:rPr lang="en-US" b="1" dirty="0" smtClean="0">
                <a:solidFill>
                  <a:srgbClr val="C00000"/>
                </a:solidFill>
              </a:rPr>
              <a:t>one-size-fits-all </a:t>
            </a:r>
            <a:r>
              <a:rPr lang="en-US" b="1" dirty="0">
                <a:solidFill>
                  <a:srgbClr val="C00000"/>
                </a:solidFill>
              </a:rPr>
              <a:t>security criterion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99016" y="774933"/>
            <a:ext cx="547331" cy="554231"/>
          </a:xfrm>
          <a:prstGeom prst="rect">
            <a:avLst/>
          </a:prstGeom>
        </p:spPr>
      </p:pic>
      <p:sp>
        <p:nvSpPr>
          <p:cNvPr id="18" name="Left Arrow 17"/>
          <p:cNvSpPr/>
          <p:nvPr/>
        </p:nvSpPr>
        <p:spPr>
          <a:xfrm rot="2700000">
            <a:off x="3332083" y="4412302"/>
            <a:ext cx="449808" cy="291994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18"/>
          <p:cNvSpPr/>
          <p:nvPr/>
        </p:nvSpPr>
        <p:spPr>
          <a:xfrm rot="18900000">
            <a:off x="3322829" y="3830518"/>
            <a:ext cx="449808" cy="291994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Arrow 19"/>
          <p:cNvSpPr/>
          <p:nvPr/>
        </p:nvSpPr>
        <p:spPr>
          <a:xfrm rot="13500000">
            <a:off x="1889836" y="3845609"/>
            <a:ext cx="449808" cy="291994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Arrow 20"/>
          <p:cNvSpPr/>
          <p:nvPr/>
        </p:nvSpPr>
        <p:spPr>
          <a:xfrm rot="8100000">
            <a:off x="1943346" y="4413616"/>
            <a:ext cx="449808" cy="291994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0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/>
      <p:bldP spid="16" grpId="0"/>
      <p:bldP spid="17" grpId="0"/>
      <p:bldP spid="5" grpId="0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4300"/>
            <a:ext cx="8229600" cy="9525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Robust Trace Property Preservation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BA9C-1FBB-4D46-B089-AB487B58273B}" type="slidenum">
              <a:rPr lang="en-US" smtClean="0"/>
              <a:t>7</a:t>
            </a:fld>
            <a:endParaRPr lang="en-US" dirty="0"/>
          </a:p>
        </p:txBody>
      </p:sp>
      <p:sp>
        <p:nvSpPr>
          <p:cNvPr id="22" name="Rounded Rectangle 21"/>
          <p:cNvSpPr>
            <a:spLocks noChangeAspect="1"/>
          </p:cNvSpPr>
          <p:nvPr/>
        </p:nvSpPr>
        <p:spPr>
          <a:xfrm>
            <a:off x="6370320" y="2233256"/>
            <a:ext cx="231648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                              source</a:t>
            </a:r>
            <a:br>
              <a:rPr lang="en-US" sz="1600" b="1" dirty="0" smtClean="0">
                <a:solidFill>
                  <a:srgbClr val="C00000"/>
                </a:solidFill>
              </a:rPr>
            </a:br>
            <a:r>
              <a:rPr lang="en-US" sz="1600" b="1" dirty="0" smtClean="0">
                <a:solidFill>
                  <a:srgbClr val="C00000"/>
                </a:solidFill>
              </a:rPr>
              <a:t>                              context</a:t>
            </a:r>
          </a:p>
        </p:txBody>
      </p:sp>
      <p:sp>
        <p:nvSpPr>
          <p:cNvPr id="23" name="Rounded Rectangle 22"/>
          <p:cNvSpPr>
            <a:spLocks noChangeAspect="1"/>
          </p:cNvSpPr>
          <p:nvPr/>
        </p:nvSpPr>
        <p:spPr>
          <a:xfrm>
            <a:off x="6370320" y="4090631"/>
            <a:ext cx="2316480" cy="868679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                              target</a:t>
            </a:r>
            <a:br>
              <a:rPr lang="en-US" sz="1600" b="1" dirty="0" smtClean="0">
                <a:solidFill>
                  <a:srgbClr val="C00000"/>
                </a:solidFill>
              </a:rPr>
            </a:br>
            <a:r>
              <a:rPr lang="en-US" sz="1600" b="1" dirty="0" smtClean="0">
                <a:solidFill>
                  <a:srgbClr val="C00000"/>
                </a:solidFill>
              </a:rPr>
              <a:t>                              context</a:t>
            </a:r>
          </a:p>
        </p:txBody>
      </p:sp>
      <p:sp>
        <p:nvSpPr>
          <p:cNvPr id="24" name="Rounded Rectangle 23"/>
          <p:cNvSpPr>
            <a:spLocks noChangeAspect="1"/>
          </p:cNvSpPr>
          <p:nvPr/>
        </p:nvSpPr>
        <p:spPr>
          <a:xfrm>
            <a:off x="6446520" y="2442806"/>
            <a:ext cx="1219200" cy="5486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source program </a:t>
            </a:r>
          </a:p>
        </p:txBody>
      </p:sp>
      <p:sp>
        <p:nvSpPr>
          <p:cNvPr id="25" name="Rounded Rectangle 24"/>
          <p:cNvSpPr>
            <a:spLocks noChangeAspect="1"/>
          </p:cNvSpPr>
          <p:nvPr/>
        </p:nvSpPr>
        <p:spPr>
          <a:xfrm>
            <a:off x="6446520" y="4246232"/>
            <a:ext cx="1219200" cy="5486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compiled</a:t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>program</a:t>
            </a:r>
          </a:p>
        </p:txBody>
      </p:sp>
      <p:cxnSp>
        <p:nvCxnSpPr>
          <p:cNvPr id="26" name="Straight Arrow Connector 25"/>
          <p:cNvCxnSpPr>
            <a:cxnSpLocks noChangeAspect="1"/>
          </p:cNvCxnSpPr>
          <p:nvPr/>
        </p:nvCxnSpPr>
        <p:spPr>
          <a:xfrm>
            <a:off x="7457872" y="4531171"/>
            <a:ext cx="426720" cy="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 noChangeAspect="1"/>
          </p:cNvCxnSpPr>
          <p:nvPr/>
        </p:nvCxnSpPr>
        <p:spPr>
          <a:xfrm>
            <a:off x="7467600" y="2700184"/>
            <a:ext cx="426720" cy="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>
            <a:spLocks noChangeAspect="1"/>
          </p:cNvSpPr>
          <p:nvPr/>
        </p:nvSpPr>
        <p:spPr>
          <a:xfrm>
            <a:off x="5338311" y="2400300"/>
            <a:ext cx="9668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source</a:t>
            </a:r>
            <a:br>
              <a:rPr lang="en-US" sz="1600" b="1" dirty="0" smtClean="0">
                <a:solidFill>
                  <a:srgbClr val="C00000"/>
                </a:solidFill>
              </a:rPr>
            </a:br>
            <a:r>
              <a:rPr lang="en-US" sz="1600" b="1" dirty="0" smtClean="0">
                <a:solidFill>
                  <a:srgbClr val="C00000"/>
                </a:solidFill>
              </a:rPr>
              <a:t>context</a:t>
            </a:r>
          </a:p>
        </p:txBody>
      </p:sp>
      <p:sp>
        <p:nvSpPr>
          <p:cNvPr id="29" name="TextBox 28"/>
          <p:cNvSpPr txBox="1">
            <a:spLocks noChangeAspect="1"/>
          </p:cNvSpPr>
          <p:nvPr/>
        </p:nvSpPr>
        <p:spPr>
          <a:xfrm>
            <a:off x="5027096" y="2262440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Arial Unicode MS"/>
                <a:ea typeface="Arial Unicode MS"/>
                <a:cs typeface="Arial Unicode MS"/>
              </a:rPr>
              <a:t>∃</a:t>
            </a:r>
            <a:endParaRPr lang="en-US" sz="4800" b="1" dirty="0"/>
          </a:p>
        </p:txBody>
      </p:sp>
      <p:sp>
        <p:nvSpPr>
          <p:cNvPr id="30" name="Rectangle 29"/>
          <p:cNvSpPr>
            <a:spLocks noChangeAspect="1"/>
          </p:cNvSpPr>
          <p:nvPr/>
        </p:nvSpPr>
        <p:spPr>
          <a:xfrm>
            <a:off x="5312671" y="4330125"/>
            <a:ext cx="10119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target context</a:t>
            </a:r>
            <a:endParaRPr lang="el-GR" sz="1600" b="1" i="1" dirty="0"/>
          </a:p>
        </p:txBody>
      </p:sp>
      <p:sp>
        <p:nvSpPr>
          <p:cNvPr id="31" name="TextBox 30"/>
          <p:cNvSpPr txBox="1">
            <a:spLocks noChangeAspect="1"/>
          </p:cNvSpPr>
          <p:nvPr/>
        </p:nvSpPr>
        <p:spPr>
          <a:xfrm>
            <a:off x="5007640" y="4214456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Arial Unicode MS"/>
                <a:ea typeface="Arial Unicode MS"/>
                <a:cs typeface="Arial Unicode MS"/>
              </a:rPr>
              <a:t>∃</a:t>
            </a:r>
            <a:endParaRPr lang="en-US" sz="4800" b="1" dirty="0"/>
          </a:p>
        </p:txBody>
      </p:sp>
      <p:sp>
        <p:nvSpPr>
          <p:cNvPr id="32" name="TextBox 31"/>
          <p:cNvSpPr txBox="1">
            <a:spLocks noChangeAspect="1"/>
          </p:cNvSpPr>
          <p:nvPr/>
        </p:nvSpPr>
        <p:spPr>
          <a:xfrm>
            <a:off x="6062222" y="2501325"/>
            <a:ext cx="293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.</a:t>
            </a:r>
            <a:endParaRPr lang="en-US" sz="3200" b="1" dirty="0"/>
          </a:p>
        </p:txBody>
      </p:sp>
      <p:sp>
        <p:nvSpPr>
          <p:cNvPr id="33" name="TextBox 32"/>
          <p:cNvSpPr txBox="1">
            <a:spLocks noChangeAspect="1"/>
          </p:cNvSpPr>
          <p:nvPr/>
        </p:nvSpPr>
        <p:spPr>
          <a:xfrm>
            <a:off x="6065520" y="4406325"/>
            <a:ext cx="293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.</a:t>
            </a:r>
            <a:endParaRPr lang="en-US" sz="3200" b="1" dirty="0"/>
          </a:p>
        </p:txBody>
      </p:sp>
      <p:cxnSp>
        <p:nvCxnSpPr>
          <p:cNvPr id="34" name="Straight Arrow Connector 33"/>
          <p:cNvCxnSpPr>
            <a:cxnSpLocks noChangeAspect="1"/>
            <a:stCxn id="24" idx="2"/>
            <a:endCxn id="25" idx="0"/>
          </p:cNvCxnSpPr>
          <p:nvPr/>
        </p:nvCxnSpPr>
        <p:spPr>
          <a:xfrm>
            <a:off x="7056120" y="2991446"/>
            <a:ext cx="0" cy="1254786"/>
          </a:xfrm>
          <a:prstGeom prst="straightConnector1">
            <a:avLst/>
          </a:prstGeom>
          <a:ln w="635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>
            <a:spLocks noChangeAspect="1"/>
          </p:cNvSpPr>
          <p:nvPr/>
        </p:nvSpPr>
        <p:spPr>
          <a:xfrm>
            <a:off x="6134912" y="3391142"/>
            <a:ext cx="933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 smtClean="0"/>
              <a:t>compiler</a:t>
            </a:r>
            <a:endParaRPr lang="en-US" sz="1600" b="1" dirty="0"/>
          </a:p>
        </p:txBody>
      </p:sp>
      <p:cxnSp>
        <p:nvCxnSpPr>
          <p:cNvPr id="36" name="Straight Arrow Connector 35"/>
          <p:cNvCxnSpPr>
            <a:cxnSpLocks noChangeAspect="1"/>
          </p:cNvCxnSpPr>
          <p:nvPr/>
        </p:nvCxnSpPr>
        <p:spPr>
          <a:xfrm flipV="1">
            <a:off x="7848600" y="3147656"/>
            <a:ext cx="0" cy="700444"/>
          </a:xfrm>
          <a:prstGeom prst="straightConnector1">
            <a:avLst/>
          </a:prstGeom>
          <a:ln w="63500">
            <a:solidFill>
              <a:schemeClr val="tx1">
                <a:lumMod val="75000"/>
                <a:lumOff val="2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>
            <a:spLocks noChangeAspect="1"/>
          </p:cNvSpPr>
          <p:nvPr/>
        </p:nvSpPr>
        <p:spPr>
          <a:xfrm>
            <a:off x="4888732" y="1333500"/>
            <a:ext cx="29277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 Unicode MS"/>
                <a:ea typeface="Arial Unicode MS"/>
                <a:cs typeface="Arial Unicode MS"/>
              </a:rPr>
              <a:t>∀</a:t>
            </a:r>
            <a:r>
              <a:rPr lang="en-US" sz="2400" b="1" dirty="0">
                <a:ea typeface="Arial Unicode MS"/>
                <a:cs typeface="Arial Unicode MS"/>
              </a:rPr>
              <a:t>source </a:t>
            </a:r>
            <a:r>
              <a:rPr lang="en-US" sz="2400" b="1" dirty="0" smtClean="0">
                <a:ea typeface="Arial Unicode MS"/>
                <a:cs typeface="Arial Unicode MS"/>
              </a:rPr>
              <a:t>programs.</a:t>
            </a:r>
            <a:endParaRPr lang="en-US" sz="2400" b="1" dirty="0" smtClean="0">
              <a:latin typeface="Arial Unicode MS"/>
              <a:ea typeface="Arial Unicode MS"/>
              <a:cs typeface="Arial Unicode MS"/>
            </a:endParaRPr>
          </a:p>
          <a:p>
            <a:r>
              <a:rPr lang="en-US" sz="2400" b="1" dirty="0" smtClean="0">
                <a:latin typeface="Arial Unicode MS"/>
                <a:ea typeface="Arial Unicode MS"/>
                <a:cs typeface="Arial Unicode MS"/>
              </a:rPr>
              <a:t>∀</a:t>
            </a:r>
            <a:r>
              <a:rPr lang="en-US" sz="2400" b="1" dirty="0" smtClean="0">
                <a:ea typeface="Arial Unicode MS"/>
                <a:cs typeface="Arial Unicode MS"/>
              </a:rPr>
              <a:t>(bad/attack) trace </a:t>
            </a:r>
            <a:r>
              <a:rPr lang="en-US" sz="2400" b="1" i="1" dirty="0" smtClean="0">
                <a:ea typeface="Arial Unicode MS"/>
                <a:cs typeface="Arial Unicode MS"/>
              </a:rPr>
              <a:t>t.</a:t>
            </a:r>
            <a:endParaRPr lang="en-US" sz="2400" b="1" i="1" dirty="0"/>
          </a:p>
        </p:txBody>
      </p:sp>
      <p:sp>
        <p:nvSpPr>
          <p:cNvPr id="38" name="TextBox 37"/>
          <p:cNvSpPr txBox="1">
            <a:spLocks noChangeAspect="1"/>
          </p:cNvSpPr>
          <p:nvPr/>
        </p:nvSpPr>
        <p:spPr>
          <a:xfrm rot="-5400000">
            <a:off x="5318440" y="3132096"/>
            <a:ext cx="7841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⇒</a:t>
            </a:r>
            <a:endParaRPr lang="en-US" sz="5400" b="1" dirty="0"/>
          </a:p>
        </p:txBody>
      </p:sp>
      <p:sp>
        <p:nvSpPr>
          <p:cNvPr id="39" name="Rounded Rectangle 38"/>
          <p:cNvSpPr>
            <a:spLocks noChangeAspect="1"/>
          </p:cNvSpPr>
          <p:nvPr/>
        </p:nvSpPr>
        <p:spPr>
          <a:xfrm>
            <a:off x="1417320" y="2218612"/>
            <a:ext cx="2385967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                              source</a:t>
            </a:r>
            <a:br>
              <a:rPr lang="en-US" sz="1600" b="1" dirty="0" smtClean="0">
                <a:solidFill>
                  <a:srgbClr val="C00000"/>
                </a:solidFill>
              </a:rPr>
            </a:br>
            <a:r>
              <a:rPr lang="en-US" sz="1600" b="1" dirty="0" smtClean="0">
                <a:solidFill>
                  <a:srgbClr val="C00000"/>
                </a:solidFill>
              </a:rPr>
              <a:t>                              context</a:t>
            </a:r>
          </a:p>
        </p:txBody>
      </p:sp>
      <p:sp>
        <p:nvSpPr>
          <p:cNvPr id="40" name="Rounded Rectangle 39"/>
          <p:cNvSpPr>
            <a:spLocks noChangeAspect="1"/>
          </p:cNvSpPr>
          <p:nvPr/>
        </p:nvSpPr>
        <p:spPr>
          <a:xfrm>
            <a:off x="1417320" y="4075987"/>
            <a:ext cx="2385967" cy="868679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                              target</a:t>
            </a:r>
            <a:br>
              <a:rPr lang="en-US" sz="1600" b="1" dirty="0" smtClean="0">
                <a:solidFill>
                  <a:srgbClr val="C00000"/>
                </a:solidFill>
              </a:rPr>
            </a:br>
            <a:r>
              <a:rPr lang="en-US" sz="1600" b="1" dirty="0" smtClean="0">
                <a:solidFill>
                  <a:srgbClr val="C00000"/>
                </a:solidFill>
              </a:rPr>
              <a:t>                              context</a:t>
            </a:r>
          </a:p>
        </p:txBody>
      </p:sp>
      <p:sp>
        <p:nvSpPr>
          <p:cNvPr id="41" name="Rounded Rectangle 40"/>
          <p:cNvSpPr>
            <a:spLocks noChangeAspect="1"/>
          </p:cNvSpPr>
          <p:nvPr/>
        </p:nvSpPr>
        <p:spPr>
          <a:xfrm>
            <a:off x="1493520" y="2428162"/>
            <a:ext cx="1219200" cy="5486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source program </a:t>
            </a:r>
          </a:p>
        </p:txBody>
      </p:sp>
      <p:sp>
        <p:nvSpPr>
          <p:cNvPr id="42" name="Rounded Rectangle 41"/>
          <p:cNvSpPr>
            <a:spLocks noChangeAspect="1"/>
          </p:cNvSpPr>
          <p:nvPr/>
        </p:nvSpPr>
        <p:spPr>
          <a:xfrm>
            <a:off x="1493520" y="4231588"/>
            <a:ext cx="1219200" cy="5486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compiled</a:t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>program</a:t>
            </a:r>
          </a:p>
        </p:txBody>
      </p:sp>
      <p:cxnSp>
        <p:nvCxnSpPr>
          <p:cNvPr id="43" name="Straight Arrow Connector 42"/>
          <p:cNvCxnSpPr>
            <a:cxnSpLocks noChangeAspect="1"/>
          </p:cNvCxnSpPr>
          <p:nvPr/>
        </p:nvCxnSpPr>
        <p:spPr>
          <a:xfrm>
            <a:off x="2504872" y="4516527"/>
            <a:ext cx="426720" cy="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cxnSpLocks noChangeAspect="1"/>
          </p:cNvCxnSpPr>
          <p:nvPr/>
        </p:nvCxnSpPr>
        <p:spPr>
          <a:xfrm>
            <a:off x="2514600" y="2685540"/>
            <a:ext cx="426720" cy="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>
            <a:spLocks noChangeAspect="1"/>
          </p:cNvSpPr>
          <p:nvPr/>
        </p:nvSpPr>
        <p:spPr>
          <a:xfrm>
            <a:off x="420726" y="2142412"/>
            <a:ext cx="9668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source</a:t>
            </a:r>
            <a:br>
              <a:rPr lang="en-US" sz="1600" b="1" dirty="0" smtClean="0">
                <a:solidFill>
                  <a:srgbClr val="C00000"/>
                </a:solidFill>
              </a:rPr>
            </a:br>
            <a:r>
              <a:rPr lang="en-US" sz="1600" b="1" dirty="0" smtClean="0">
                <a:solidFill>
                  <a:srgbClr val="C00000"/>
                </a:solidFill>
              </a:rPr>
              <a:t>context</a:t>
            </a:r>
          </a:p>
          <a:p>
            <a:pPr algn="ctr"/>
            <a:r>
              <a:rPr lang="en-US" sz="1600" b="1" dirty="0" smtClean="0"/>
              <a:t>trace </a:t>
            </a:r>
            <a:r>
              <a:rPr lang="en-US" sz="1600" b="1" i="1" dirty="0" smtClean="0"/>
              <a:t>t</a:t>
            </a:r>
            <a:endParaRPr lang="el-GR" sz="1600" b="1" i="1" dirty="0"/>
          </a:p>
        </p:txBody>
      </p:sp>
      <p:sp>
        <p:nvSpPr>
          <p:cNvPr id="46" name="TextBox 45"/>
          <p:cNvSpPr txBox="1">
            <a:spLocks noChangeAspect="1"/>
          </p:cNvSpPr>
          <p:nvPr/>
        </p:nvSpPr>
        <p:spPr>
          <a:xfrm>
            <a:off x="70599" y="2218612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∀</a:t>
            </a:r>
            <a:endParaRPr lang="en-US" sz="4800" b="1" dirty="0"/>
          </a:p>
        </p:txBody>
      </p:sp>
      <p:sp>
        <p:nvSpPr>
          <p:cNvPr id="47" name="Rectangle 46"/>
          <p:cNvSpPr>
            <a:spLocks noChangeAspect="1"/>
          </p:cNvSpPr>
          <p:nvPr/>
        </p:nvSpPr>
        <p:spPr>
          <a:xfrm>
            <a:off x="396959" y="4199812"/>
            <a:ext cx="10119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target context</a:t>
            </a:r>
            <a:br>
              <a:rPr lang="en-US" sz="1600" b="1" dirty="0" smtClean="0">
                <a:solidFill>
                  <a:srgbClr val="C00000"/>
                </a:solidFill>
              </a:rPr>
            </a:br>
            <a:r>
              <a:rPr lang="en-US" sz="1600" b="1" dirty="0" smtClean="0"/>
              <a:t>trace </a:t>
            </a:r>
            <a:r>
              <a:rPr lang="en-US" sz="1600" b="1" i="1" dirty="0" smtClean="0"/>
              <a:t>t</a:t>
            </a:r>
            <a:endParaRPr lang="el-GR" sz="1600" b="1" i="1" dirty="0"/>
          </a:p>
        </p:txBody>
      </p:sp>
      <p:sp>
        <p:nvSpPr>
          <p:cNvPr id="48" name="TextBox 47"/>
          <p:cNvSpPr txBox="1">
            <a:spLocks noChangeAspect="1"/>
          </p:cNvSpPr>
          <p:nvPr/>
        </p:nvSpPr>
        <p:spPr>
          <a:xfrm>
            <a:off x="70599" y="4199812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∀</a:t>
            </a:r>
            <a:endParaRPr lang="en-US" sz="4800" b="1" dirty="0"/>
          </a:p>
        </p:txBody>
      </p:sp>
      <p:sp>
        <p:nvSpPr>
          <p:cNvPr id="49" name="TextBox 48"/>
          <p:cNvSpPr txBox="1">
            <a:spLocks noChangeAspect="1"/>
          </p:cNvSpPr>
          <p:nvPr/>
        </p:nvSpPr>
        <p:spPr>
          <a:xfrm>
            <a:off x="1109222" y="2486681"/>
            <a:ext cx="293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.</a:t>
            </a:r>
            <a:endParaRPr lang="en-US" sz="3200" b="1" dirty="0"/>
          </a:p>
        </p:txBody>
      </p:sp>
      <p:sp>
        <p:nvSpPr>
          <p:cNvPr id="50" name="TextBox 49"/>
          <p:cNvSpPr txBox="1">
            <a:spLocks noChangeAspect="1"/>
          </p:cNvSpPr>
          <p:nvPr/>
        </p:nvSpPr>
        <p:spPr>
          <a:xfrm>
            <a:off x="1112520" y="4544081"/>
            <a:ext cx="293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.</a:t>
            </a:r>
            <a:endParaRPr lang="en-US" sz="3200" b="1" dirty="0"/>
          </a:p>
        </p:txBody>
      </p:sp>
      <p:cxnSp>
        <p:nvCxnSpPr>
          <p:cNvPr id="51" name="Straight Arrow Connector 50"/>
          <p:cNvCxnSpPr>
            <a:cxnSpLocks noChangeAspect="1"/>
            <a:stCxn id="41" idx="2"/>
            <a:endCxn id="42" idx="0"/>
          </p:cNvCxnSpPr>
          <p:nvPr/>
        </p:nvCxnSpPr>
        <p:spPr>
          <a:xfrm>
            <a:off x="2103120" y="2976802"/>
            <a:ext cx="0" cy="1254786"/>
          </a:xfrm>
          <a:prstGeom prst="straightConnector1">
            <a:avLst/>
          </a:prstGeom>
          <a:ln w="635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>
            <a:spLocks noChangeAspect="1"/>
          </p:cNvSpPr>
          <p:nvPr/>
        </p:nvSpPr>
        <p:spPr>
          <a:xfrm>
            <a:off x="1181912" y="3376498"/>
            <a:ext cx="933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 smtClean="0"/>
              <a:t>compiler</a:t>
            </a:r>
            <a:endParaRPr lang="en-US" sz="1600" b="1" dirty="0"/>
          </a:p>
        </p:txBody>
      </p:sp>
      <p:sp>
        <p:nvSpPr>
          <p:cNvPr id="54" name="TextBox 53"/>
          <p:cNvSpPr txBox="1">
            <a:spLocks noChangeAspect="1"/>
          </p:cNvSpPr>
          <p:nvPr/>
        </p:nvSpPr>
        <p:spPr>
          <a:xfrm>
            <a:off x="0" y="1333500"/>
            <a:ext cx="25710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 Unicode MS"/>
                <a:ea typeface="Arial Unicode MS"/>
                <a:cs typeface="Arial Unicode MS"/>
              </a:rPr>
              <a:t>∀</a:t>
            </a:r>
            <a:r>
              <a:rPr lang="en-US" sz="2400" b="1" dirty="0" smtClean="0">
                <a:ea typeface="Arial Unicode MS"/>
                <a:cs typeface="Arial Unicode MS"/>
              </a:rPr>
              <a:t>source programs.</a:t>
            </a:r>
            <a:endParaRPr lang="en-US" sz="2400" b="1" dirty="0">
              <a:ea typeface="Arial Unicode MS"/>
              <a:cs typeface="Arial Unicode MS"/>
            </a:endParaRPr>
          </a:p>
          <a:p>
            <a:r>
              <a:rPr lang="en-US" sz="2400" b="1" dirty="0" smtClean="0">
                <a:latin typeface="Arial Unicode MS"/>
                <a:ea typeface="Arial Unicode MS"/>
                <a:cs typeface="Arial Unicode MS"/>
              </a:rPr>
              <a:t>∀</a:t>
            </a:r>
            <a:r>
              <a:rPr lang="el-GR" sz="2400" b="1" dirty="0" smtClean="0">
                <a:ea typeface="Arial Unicode MS"/>
                <a:cs typeface="Arial Unicode MS"/>
              </a:rPr>
              <a:t>π</a:t>
            </a:r>
            <a:r>
              <a:rPr lang="en-US" sz="2400" b="1" dirty="0" smtClean="0">
                <a:ea typeface="Arial Unicode MS"/>
                <a:cs typeface="Arial Unicode MS"/>
              </a:rPr>
              <a:t> trace property.</a:t>
            </a:r>
            <a:endParaRPr lang="en-US" sz="2400" b="1" i="1" dirty="0"/>
          </a:p>
        </p:txBody>
      </p:sp>
      <p:sp>
        <p:nvSpPr>
          <p:cNvPr id="55" name="TextBox 54"/>
          <p:cNvSpPr txBox="1">
            <a:spLocks noChangeAspect="1"/>
          </p:cNvSpPr>
          <p:nvPr/>
        </p:nvSpPr>
        <p:spPr>
          <a:xfrm rot="5400000">
            <a:off x="411658" y="3109387"/>
            <a:ext cx="7841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⇒</a:t>
            </a:r>
            <a:endParaRPr lang="en-US" sz="5400" b="1" dirty="0"/>
          </a:p>
        </p:txBody>
      </p:sp>
      <p:sp>
        <p:nvSpPr>
          <p:cNvPr id="61" name="Rectangle 60"/>
          <p:cNvSpPr/>
          <p:nvPr/>
        </p:nvSpPr>
        <p:spPr>
          <a:xfrm>
            <a:off x="3724072" y="2491146"/>
            <a:ext cx="1148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⇝</a:t>
            </a:r>
            <a:r>
              <a:rPr lang="en-US" b="1" i="1" dirty="0"/>
              <a:t>t</a:t>
            </a:r>
            <a:r>
              <a:rPr lang="en-US" dirty="0"/>
              <a:t> </a:t>
            </a:r>
            <a:r>
              <a:rPr lang="en-US" dirty="0" smtClean="0"/>
              <a:t>⇒ </a:t>
            </a:r>
            <a:r>
              <a:rPr lang="en-US" b="1" i="1" dirty="0" smtClean="0"/>
              <a:t>t</a:t>
            </a:r>
            <a:r>
              <a:rPr lang="en-US" dirty="0" smtClean="0"/>
              <a:t>∈</a:t>
            </a:r>
            <a:r>
              <a:rPr lang="el-GR" b="1" dirty="0" smtClean="0">
                <a:ea typeface="Arial Unicode MS"/>
                <a:cs typeface="Arial Unicode MS"/>
              </a:rPr>
              <a:t>π</a:t>
            </a:r>
            <a:endParaRPr lang="en-US" dirty="0"/>
          </a:p>
        </p:txBody>
      </p:sp>
      <p:sp>
        <p:nvSpPr>
          <p:cNvPr id="62" name="Rounded Rectangle 61"/>
          <p:cNvSpPr/>
          <p:nvPr/>
        </p:nvSpPr>
        <p:spPr>
          <a:xfrm>
            <a:off x="0" y="876300"/>
            <a:ext cx="4888732" cy="4267200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342088" y="948035"/>
            <a:ext cx="4280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property-based characterization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4941068" y="876300"/>
            <a:ext cx="4202932" cy="4267200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3719001" y="4316968"/>
            <a:ext cx="1148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⇝</a:t>
            </a:r>
            <a:r>
              <a:rPr lang="en-US" b="1" i="1" dirty="0"/>
              <a:t>t</a:t>
            </a:r>
            <a:r>
              <a:rPr lang="en-US" dirty="0"/>
              <a:t> </a:t>
            </a:r>
            <a:r>
              <a:rPr lang="en-US" dirty="0" smtClean="0"/>
              <a:t>⇒ </a:t>
            </a:r>
            <a:r>
              <a:rPr lang="en-US" b="1" i="1" dirty="0" smtClean="0"/>
              <a:t>t</a:t>
            </a:r>
            <a:r>
              <a:rPr lang="en-US" dirty="0" smtClean="0"/>
              <a:t>∈</a:t>
            </a:r>
            <a:r>
              <a:rPr lang="el-GR" b="1" dirty="0" smtClean="0">
                <a:ea typeface="Arial Unicode MS"/>
                <a:cs typeface="Arial Unicode MS"/>
              </a:rPr>
              <a:t>π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5066488" y="948035"/>
            <a:ext cx="4032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property-free characterization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622170" y="37150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4534712" y="2926259"/>
            <a:ext cx="758541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400" b="1" dirty="0"/>
              <a:t>⇔</a:t>
            </a:r>
          </a:p>
        </p:txBody>
      </p:sp>
      <p:sp>
        <p:nvSpPr>
          <p:cNvPr id="69" name="Rectangle 68"/>
          <p:cNvSpPr/>
          <p:nvPr/>
        </p:nvSpPr>
        <p:spPr>
          <a:xfrm>
            <a:off x="8605529" y="2486228"/>
            <a:ext cx="487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⇝</a:t>
            </a:r>
            <a:r>
              <a:rPr lang="en-US" b="1" i="1" dirty="0" smtClean="0"/>
              <a:t>t</a:t>
            </a:r>
            <a:endParaRPr lang="en-US" b="1" dirty="0"/>
          </a:p>
        </p:txBody>
      </p:sp>
      <p:sp>
        <p:nvSpPr>
          <p:cNvPr id="70" name="Rectangle 69"/>
          <p:cNvSpPr/>
          <p:nvPr/>
        </p:nvSpPr>
        <p:spPr>
          <a:xfrm>
            <a:off x="8605529" y="4325660"/>
            <a:ext cx="487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⇝</a:t>
            </a:r>
            <a:r>
              <a:rPr lang="en-US" b="1" i="1" dirty="0" smtClean="0"/>
              <a:t>t</a:t>
            </a:r>
            <a:endParaRPr lang="en-US" b="1" dirty="0"/>
          </a:p>
        </p:txBody>
      </p:sp>
      <p:sp>
        <p:nvSpPr>
          <p:cNvPr id="71" name="TextBox 70"/>
          <p:cNvSpPr txBox="1">
            <a:spLocks noChangeAspect="1"/>
          </p:cNvSpPr>
          <p:nvPr/>
        </p:nvSpPr>
        <p:spPr>
          <a:xfrm>
            <a:off x="7883604" y="3390900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back-</a:t>
            </a:r>
            <a:br>
              <a:rPr lang="en-US" sz="1600" b="1" dirty="0" smtClean="0"/>
            </a:br>
            <a:r>
              <a:rPr lang="en-US" sz="1600" b="1" dirty="0" smtClean="0"/>
              <a:t>translation</a:t>
            </a:r>
            <a:endParaRPr lang="en-US" sz="16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304800" y="5109851"/>
            <a:ext cx="4219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what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one might want to </a:t>
            </a:r>
            <a:r>
              <a:rPr lang="en-US" sz="2400" dirty="0" smtClean="0">
                <a:solidFill>
                  <a:schemeClr val="tx2"/>
                </a:solidFill>
              </a:rPr>
              <a:t>achieve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715000" y="5096484"/>
            <a:ext cx="2805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how</a:t>
            </a:r>
            <a:r>
              <a:rPr lang="en-US" sz="2400" dirty="0" smtClean="0">
                <a:solidFill>
                  <a:schemeClr val="tx2"/>
                </a:solidFill>
              </a:rPr>
              <a:t> one can prove it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" name="Right Brace 4"/>
          <p:cNvSpPr/>
          <p:nvPr/>
        </p:nvSpPr>
        <p:spPr>
          <a:xfrm rot="16200000">
            <a:off x="7732531" y="2823649"/>
            <a:ext cx="228600" cy="2235163"/>
          </a:xfrm>
          <a:prstGeom prst="rightBrac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3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8" grpId="0"/>
      <p:bldP spid="29" grpId="0"/>
      <p:bldP spid="30" grpId="0"/>
      <p:bldP spid="31" grpId="0"/>
      <p:bldP spid="32" grpId="0"/>
      <p:bldP spid="33" grpId="0"/>
      <p:bldP spid="35" grpId="0"/>
      <p:bldP spid="37" grpId="0"/>
      <p:bldP spid="38" grpId="0"/>
      <p:bldP spid="39" grpId="0" animBg="1"/>
      <p:bldP spid="40" grpId="0" animBg="1"/>
      <p:bldP spid="41" grpId="0" animBg="1"/>
      <p:bldP spid="42" grpId="0" animBg="1"/>
      <p:bldP spid="45" grpId="0"/>
      <p:bldP spid="46" grpId="0"/>
      <p:bldP spid="47" grpId="0"/>
      <p:bldP spid="48" grpId="0"/>
      <p:bldP spid="49" grpId="0"/>
      <p:bldP spid="50" grpId="0"/>
      <p:bldP spid="52" grpId="0"/>
      <p:bldP spid="54" grpId="0"/>
      <p:bldP spid="55" grpId="0"/>
      <p:bldP spid="61" grpId="0"/>
      <p:bldP spid="62" grpId="0" animBg="1"/>
      <p:bldP spid="63" grpId="0"/>
      <p:bldP spid="64" grpId="0" animBg="1"/>
      <p:bldP spid="65" grpId="0"/>
      <p:bldP spid="66" grpId="0"/>
      <p:bldP spid="67" grpId="0"/>
      <p:bldP spid="68" grpId="0" animBg="1"/>
      <p:bldP spid="69" grpId="0"/>
      <p:bldP spid="70" grpId="0"/>
      <p:bldP spid="71" grpId="0"/>
      <p:bldP spid="72" grpId="0"/>
      <p:bldP spid="73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21935"/>
            <a:ext cx="5867400" cy="432881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BA9C-1FBB-4D46-B089-AB487B58273B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42275" y="4610100"/>
            <a:ext cx="170110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back-translating</a:t>
            </a:r>
          </a:p>
          <a:p>
            <a:r>
              <a:rPr lang="en-US" sz="1500" dirty="0"/>
              <a:t>finite trace </a:t>
            </a:r>
            <a:r>
              <a:rPr lang="en-US" sz="1500" dirty="0" smtClean="0"/>
              <a:t>prefix</a:t>
            </a:r>
            <a:endParaRPr lang="en-US" sz="1500" dirty="0"/>
          </a:p>
          <a:p>
            <a:r>
              <a:rPr lang="en-US" sz="1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∀</a:t>
            </a:r>
            <a:r>
              <a:rPr lang="en-US" sz="15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P∀C</a:t>
            </a:r>
            <a:r>
              <a:rPr lang="en-US" sz="1500" baseline="-25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</a:t>
            </a:r>
            <a:r>
              <a:rPr lang="en-US" sz="15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∀m≤t∃C</a:t>
            </a:r>
            <a:r>
              <a:rPr lang="en-US" sz="1500" b="1" baseline="-25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</a:t>
            </a:r>
            <a:r>
              <a:rPr lang="en-US" sz="1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...</a:t>
            </a:r>
            <a:endParaRPr lang="en-US" sz="15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301270"/>
            <a:ext cx="143564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dirty="0"/>
              <a:t>back-translating</a:t>
            </a:r>
          </a:p>
          <a:p>
            <a:pPr algn="r"/>
            <a:r>
              <a:rPr lang="en-US" sz="1500" dirty="0" err="1" smtClean="0"/>
              <a:t>prog</a:t>
            </a:r>
            <a:r>
              <a:rPr lang="en-US" sz="1500" dirty="0" smtClean="0"/>
              <a:t> &amp; context</a:t>
            </a:r>
            <a:br>
              <a:rPr lang="en-US" sz="1500" dirty="0" smtClean="0"/>
            </a:b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∀</a:t>
            </a:r>
            <a:r>
              <a:rPr lang="en-US" sz="15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P∀C</a:t>
            </a:r>
            <a:r>
              <a:rPr lang="en-US" sz="1500" baseline="-25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</a:t>
            </a:r>
            <a:r>
              <a:rPr lang="en-US" sz="15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∃C</a:t>
            </a:r>
            <a:r>
              <a:rPr lang="en-US" sz="1500" b="1" baseline="-25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</a:t>
            </a:r>
            <a:r>
              <a:rPr lang="en-US" sz="15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∀t</a:t>
            </a:r>
            <a:r>
              <a:rPr lang="en-US" sz="1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...</a:t>
            </a:r>
            <a:endParaRPr lang="en-US" sz="1500" dirty="0"/>
          </a:p>
        </p:txBody>
      </p:sp>
      <p:sp>
        <p:nvSpPr>
          <p:cNvPr id="8" name="TextBox 7"/>
          <p:cNvSpPr txBox="1"/>
          <p:nvPr/>
        </p:nvSpPr>
        <p:spPr>
          <a:xfrm>
            <a:off x="192933" y="190500"/>
            <a:ext cx="143564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dirty="0"/>
              <a:t>back-translating</a:t>
            </a:r>
            <a:br>
              <a:rPr lang="en-US" sz="1500" dirty="0"/>
            </a:br>
            <a:r>
              <a:rPr lang="en-US" sz="1500" dirty="0" smtClean="0"/>
              <a:t>context</a:t>
            </a:r>
            <a:endParaRPr lang="en-US" sz="1500" dirty="0"/>
          </a:p>
          <a:p>
            <a:pPr algn="r"/>
            <a:r>
              <a:rPr lang="en-US" sz="1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∀</a:t>
            </a:r>
            <a:r>
              <a:rPr lang="en-US" sz="15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</a:t>
            </a:r>
            <a:r>
              <a:rPr lang="en-US" sz="1500" baseline="-25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</a:t>
            </a:r>
            <a:r>
              <a:rPr lang="en-US" sz="15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∃C</a:t>
            </a:r>
            <a:r>
              <a:rPr lang="en-US" sz="1500" b="1" baseline="-25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</a:t>
            </a:r>
            <a:r>
              <a:rPr lang="en-US" sz="15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∀P∀t</a:t>
            </a:r>
            <a:r>
              <a:rPr lang="en-US" sz="1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...</a:t>
            </a:r>
            <a:endParaRPr lang="en-US" sz="1500" dirty="0"/>
          </a:p>
        </p:txBody>
      </p:sp>
      <p:sp>
        <p:nvSpPr>
          <p:cNvPr id="9" name="TextBox 8"/>
          <p:cNvSpPr txBox="1"/>
          <p:nvPr/>
        </p:nvSpPr>
        <p:spPr>
          <a:xfrm>
            <a:off x="7377209" y="1503687"/>
            <a:ext cx="1690591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back-translating</a:t>
            </a:r>
          </a:p>
          <a:p>
            <a:r>
              <a:rPr lang="en-US" sz="1500" dirty="0"/>
              <a:t>finite </a:t>
            </a:r>
            <a:r>
              <a:rPr lang="en-US" sz="1500" dirty="0" smtClean="0"/>
              <a:t>set </a:t>
            </a:r>
            <a:r>
              <a:rPr lang="en-US" sz="1500" dirty="0"/>
              <a:t>of</a:t>
            </a:r>
          </a:p>
          <a:p>
            <a:r>
              <a:rPr lang="en-US" sz="1500" dirty="0"/>
              <a:t>finite trace prefixes</a:t>
            </a:r>
          </a:p>
          <a:p>
            <a:r>
              <a:rPr lang="en-US" sz="1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∀k∀P</a:t>
            </a:r>
            <a:r>
              <a:rPr lang="en-US" sz="15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sz="1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..P</a:t>
            </a:r>
            <a:r>
              <a:rPr lang="en-US" sz="15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</a:t>
            </a:r>
            <a:r>
              <a:rPr lang="en-US" sz="1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∀C</a:t>
            </a:r>
            <a:r>
              <a:rPr lang="en-US" sz="15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</a:t>
            </a:r>
            <a:br>
              <a:rPr lang="en-US" sz="15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15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</a:t>
            </a:r>
            <a:r>
              <a:rPr lang="en-US" sz="15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∀m</a:t>
            </a:r>
            <a:r>
              <a:rPr lang="en-US" sz="1500" b="1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sz="15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..m</a:t>
            </a:r>
            <a:r>
              <a:rPr lang="en-US" sz="1500" b="1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 </a:t>
            </a:r>
            <a:r>
              <a:rPr lang="en-US" sz="15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∃C</a:t>
            </a:r>
            <a:r>
              <a:rPr lang="en-US" sz="1500" b="1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</a:t>
            </a:r>
            <a:r>
              <a:rPr lang="en-US" sz="1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...</a:t>
            </a:r>
            <a:endParaRPr lang="en-US" sz="1500" dirty="0"/>
          </a:p>
        </p:txBody>
      </p:sp>
      <p:sp>
        <p:nvSpPr>
          <p:cNvPr id="10" name="TextBox 9"/>
          <p:cNvSpPr txBox="1"/>
          <p:nvPr/>
        </p:nvSpPr>
        <p:spPr>
          <a:xfrm>
            <a:off x="1771348" y="4762500"/>
            <a:ext cx="195720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back-translating</a:t>
            </a:r>
          </a:p>
          <a:p>
            <a:r>
              <a:rPr lang="en-US" sz="1500" dirty="0" err="1" smtClean="0"/>
              <a:t>prog</a:t>
            </a:r>
            <a:r>
              <a:rPr lang="en-US" sz="1500" dirty="0"/>
              <a:t> </a:t>
            </a:r>
            <a:r>
              <a:rPr lang="en-US" sz="1500" dirty="0" smtClean="0"/>
              <a:t>&amp; context &amp; trace</a:t>
            </a:r>
            <a:endParaRPr lang="en-US" sz="1500" dirty="0"/>
          </a:p>
          <a:p>
            <a:r>
              <a:rPr lang="en-US" sz="1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∀</a:t>
            </a:r>
            <a:r>
              <a:rPr lang="en-US" sz="15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P∀C</a:t>
            </a:r>
            <a:r>
              <a:rPr lang="en-US" sz="1500" baseline="-25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</a:t>
            </a:r>
            <a:r>
              <a:rPr lang="en-US" sz="15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∀t</a:t>
            </a:r>
            <a:r>
              <a:rPr lang="en-US" sz="15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∃C</a:t>
            </a:r>
            <a:r>
              <a:rPr lang="en-US" sz="1500" b="1" baseline="-25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</a:t>
            </a:r>
            <a:r>
              <a:rPr lang="en-US" sz="1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...</a:t>
            </a:r>
            <a:endParaRPr lang="en-US" sz="1500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1219200" y="1935535"/>
            <a:ext cx="752282" cy="3657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048000" y="3924301"/>
            <a:ext cx="0" cy="8381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571000" y="-35396"/>
            <a:ext cx="45856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b="1" dirty="0" smtClean="0"/>
              <a:t>Some of the proof difficulty is manifest in</a:t>
            </a:r>
          </a:p>
          <a:p>
            <a:pPr algn="r"/>
            <a:r>
              <a:rPr lang="en-US" sz="2000" b="1" dirty="0" smtClean="0"/>
              <a:t>property-free characterization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8768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9525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Journey Beyond Full Abstraction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28700"/>
            <a:ext cx="8534400" cy="4419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First to explore space of secure compilation criteria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/>
              <a:t>based on robust property preservation</a:t>
            </a:r>
          </a:p>
          <a:p>
            <a:r>
              <a:rPr lang="en-US" sz="2800" b="1" dirty="0" smtClean="0">
                <a:solidFill>
                  <a:schemeClr val="tx2"/>
                </a:solidFill>
              </a:rPr>
              <a:t>Carefully </a:t>
            </a:r>
            <a:r>
              <a:rPr lang="en-US" sz="2800" b="1" dirty="0" smtClean="0">
                <a:solidFill>
                  <a:schemeClr val="tx2"/>
                </a:solidFill>
              </a:rPr>
              <a:t>studied </a:t>
            </a:r>
            <a:r>
              <a:rPr lang="en-US" sz="2800" b="1" dirty="0" smtClean="0">
                <a:solidFill>
                  <a:schemeClr val="tx2"/>
                </a:solidFill>
              </a:rPr>
              <a:t>the criteria and their relations</a:t>
            </a:r>
          </a:p>
          <a:p>
            <a:pPr lvl="1"/>
            <a:r>
              <a:rPr lang="en-US" sz="2400" dirty="0" smtClean="0"/>
              <a:t>Property-free characterizations</a:t>
            </a:r>
          </a:p>
          <a:p>
            <a:pPr lvl="1"/>
            <a:r>
              <a:rPr lang="en-US" sz="2400" dirty="0" smtClean="0"/>
              <a:t>implications, </a:t>
            </a:r>
            <a:r>
              <a:rPr lang="en-US" sz="2400" b="1" dirty="0" smtClean="0"/>
              <a:t>collapses</a:t>
            </a:r>
            <a:r>
              <a:rPr lang="en-US" sz="2400" dirty="0" smtClean="0"/>
              <a:t>, </a:t>
            </a:r>
            <a:r>
              <a:rPr lang="en-US" sz="2400" b="1" dirty="0" smtClean="0"/>
              <a:t>separations results </a:t>
            </a:r>
          </a:p>
          <a:p>
            <a:r>
              <a:rPr lang="en-US" sz="2800" b="1" dirty="0" smtClean="0">
                <a:solidFill>
                  <a:schemeClr val="tx2"/>
                </a:solidFill>
              </a:rPr>
              <a:t>Introduced </a:t>
            </a:r>
            <a:r>
              <a:rPr lang="en-US" sz="2800" b="1" dirty="0" smtClean="0">
                <a:solidFill>
                  <a:schemeClr val="tx2"/>
                </a:solidFill>
              </a:rPr>
              <a:t>relational (hyper)properties (new classes!)</a:t>
            </a:r>
          </a:p>
          <a:p>
            <a:r>
              <a:rPr lang="en-US" sz="2800" b="1" dirty="0" smtClean="0">
                <a:solidFill>
                  <a:schemeClr val="tx2"/>
                </a:solidFill>
              </a:rPr>
              <a:t>Clarified </a:t>
            </a:r>
            <a:r>
              <a:rPr lang="en-US" sz="2800" b="1" dirty="0" smtClean="0">
                <a:solidFill>
                  <a:schemeClr val="tx2"/>
                </a:solidFill>
              </a:rPr>
              <a:t>relation to full abstraction ...</a:t>
            </a:r>
          </a:p>
          <a:p>
            <a:r>
              <a:rPr lang="en-US" sz="2800" b="1" dirty="0">
                <a:solidFill>
                  <a:schemeClr val="tx2"/>
                </a:solidFill>
              </a:rPr>
              <a:t>Embraced and extended proof </a:t>
            </a:r>
            <a:r>
              <a:rPr lang="en-US" sz="2800" b="1" dirty="0" smtClean="0">
                <a:solidFill>
                  <a:schemeClr val="tx2"/>
                </a:solidFill>
              </a:rPr>
              <a:t>techniques 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BA9C-1FBB-4D46-B089-AB487B58273B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 descr="Coq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7" y="2552700"/>
            <a:ext cx="91440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1" y="2172230"/>
            <a:ext cx="1066799" cy="10667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3144" y="5155168"/>
            <a:ext cx="7797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hlinkClick r:id="rId4"/>
              </a:rPr>
              <a:t>https://</a:t>
            </a:r>
            <a:r>
              <a:rPr lang="en-US" b="1" dirty="0" smtClean="0">
                <a:hlinkClick r:id="rId4"/>
              </a:rPr>
              <a:t>github.com/secure-compilation/exploring-robust-property-preservation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22175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12|21.7|4.2|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3.6|3.8|5.9|16.1|7.8|4.5|13.9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38984</TotalTime>
  <Words>836</Words>
  <Application>Microsoft Office PowerPoint</Application>
  <PresentationFormat>On-screen Show (16:10)</PresentationFormat>
  <Paragraphs>238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 Unicode MS</vt:lpstr>
      <vt:lpstr>Arial</vt:lpstr>
      <vt:lpstr>Calibri</vt:lpstr>
      <vt:lpstr>Office Theme</vt:lpstr>
      <vt:lpstr>Journey Beyond Full Abstraction: Exploring Robust Property Preservation for Secure Compilation</vt:lpstr>
      <vt:lpstr>Good programming languages provide helpful abstractions for writing more secure code</vt:lpstr>
      <vt:lpstr>HACL* verified cryptographic library, in practice</vt:lpstr>
      <vt:lpstr>We need secure compilation chains</vt:lpstr>
      <vt:lpstr>Robustly preserving security</vt:lpstr>
      <vt:lpstr>What properties should we robustly preserve?</vt:lpstr>
      <vt:lpstr>Robust Trace Property Preservation</vt:lpstr>
      <vt:lpstr>PowerPoint Presentation</vt:lpstr>
      <vt:lpstr>Journey Beyond Full Abstraction</vt:lpstr>
      <vt:lpstr>Where is Full Abstraction?</vt:lpstr>
      <vt:lpstr>Full abstraction does not imply any other criterion in our diagram</vt:lpstr>
      <vt:lpstr>Embraced and extended™ proof techniques</vt:lpstr>
      <vt:lpstr>Some open problems</vt:lpstr>
      <vt:lpstr>My dream: secure compilation at scale</vt:lpstr>
      <vt:lpstr>Journey Beyond Full Abstraction</vt:lpstr>
    </vt:vector>
  </TitlesOfParts>
  <Company>Inria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Catalin Hritcu</dc:creator>
  <cp:lastModifiedBy>Catalin Hritcu</cp:lastModifiedBy>
  <cp:revision>1927</cp:revision>
  <dcterms:created xsi:type="dcterms:W3CDTF">2016-12-13T09:19:39Z</dcterms:created>
  <dcterms:modified xsi:type="dcterms:W3CDTF">2019-06-27T15:31:59Z</dcterms:modified>
</cp:coreProperties>
</file>